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5143500" cx="9144000"/>
  <p:notesSz cx="6858000" cy="9144000"/>
  <p:embeddedFontLst>
    <p:embeddedFont>
      <p:font typeface="Roboto"/>
      <p:regular r:id="rId34"/>
      <p:bold r:id="rId35"/>
      <p:italic r:id="rId36"/>
      <p:boldItalic r:id="rId37"/>
    </p:embeddedFont>
    <p:embeddedFont>
      <p:font typeface="Old Standard TT"/>
      <p:regular r:id="rId38"/>
      <p:bold r:id="rId39"/>
      <p: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ldStandardTT-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oboto-bold.fntdata"/><Relationship Id="rId12" Type="http://schemas.openxmlformats.org/officeDocument/2006/relationships/slide" Target="slides/slide8.xml"/><Relationship Id="rId34" Type="http://schemas.openxmlformats.org/officeDocument/2006/relationships/font" Target="fonts/Roboto-regular.fntdata"/><Relationship Id="rId15" Type="http://schemas.openxmlformats.org/officeDocument/2006/relationships/slide" Target="slides/slide11.xml"/><Relationship Id="rId37" Type="http://schemas.openxmlformats.org/officeDocument/2006/relationships/font" Target="fonts/Roboto-boldItalic.fntdata"/><Relationship Id="rId14" Type="http://schemas.openxmlformats.org/officeDocument/2006/relationships/slide" Target="slides/slide10.xml"/><Relationship Id="rId36" Type="http://schemas.openxmlformats.org/officeDocument/2006/relationships/font" Target="fonts/Roboto-italic.fntdata"/><Relationship Id="rId17" Type="http://schemas.openxmlformats.org/officeDocument/2006/relationships/slide" Target="slides/slide13.xml"/><Relationship Id="rId39" Type="http://schemas.openxmlformats.org/officeDocument/2006/relationships/font" Target="fonts/OldStandardTT-bold.fntdata"/><Relationship Id="rId16" Type="http://schemas.openxmlformats.org/officeDocument/2006/relationships/slide" Target="slides/slide12.xml"/><Relationship Id="rId38" Type="http://schemas.openxmlformats.org/officeDocument/2006/relationships/font" Target="fonts/OldStandardTT-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c0807b23e_1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c0807b23e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bf801b3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bf801b3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36ea4d51b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36ea4d51b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36ea4d51b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36ea4d51b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36ea4d51b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36ea4d51b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7dcc36d2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dcc36d2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fd656d922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fd656d922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c009066b5_6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c009066b5_6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c009066b5_8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c009066b5_8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bf801b3a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bf801b3a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7e62c4a6f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7e62c4a6f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fbf3fbd3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fbf3fbd3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08f4082a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08f4082a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4d4c6feaa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d4c6feaa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08f4082ab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08f4082ab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4d4c6feaa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4d4c6feaa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4d4c6feaaa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4d4c6feaaa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4cdaa400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4cdaa400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bf801b3a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bf801b3a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fd656d922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fd656d922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fbf3fbd30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fbf3fbd30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fd656d9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fd656d9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4fb07cb59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fb07cb59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7e62c4a6f4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e62c4a6f4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4fb07cb59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fb07cb59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4fb07cb59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fb07cb59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4fb07cb59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fb07cb59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7db611136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db611136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cgwakefield.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jpg"/><Relationship Id="rId4" Type="http://schemas.openxmlformats.org/officeDocument/2006/relationships/image" Target="../media/image5.jpg"/><Relationship Id="rId5" Type="http://schemas.openxmlformats.org/officeDocument/2006/relationships/image" Target="../media/image12.jpg"/><Relationship Id="rId6"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cgwakefield.com/mailbox-post-provider/" TargetMode="Externa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www.cgwakefield" TargetMode="External"/><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1.png"/><Relationship Id="rId6"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hyperlink" Target="https://www.pmimeridian.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cgwakefield.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latin typeface="Times New Roman"/>
                <a:ea typeface="Times New Roman"/>
                <a:cs typeface="Times New Roman"/>
                <a:sym typeface="Times New Roman"/>
              </a:rPr>
              <a:t>Wakefield HOA</a:t>
            </a:r>
            <a:endParaRPr sz="6000">
              <a:latin typeface="Times New Roman"/>
              <a:ea typeface="Times New Roman"/>
              <a:cs typeface="Times New Roman"/>
              <a:sym typeface="Times New Roman"/>
            </a:endParaRPr>
          </a:p>
        </p:txBody>
      </p:sp>
      <p:sp>
        <p:nvSpPr>
          <p:cNvPr id="60" name="Google Shape;60;p13"/>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Annual Meeting - February 18, 2020</a:t>
            </a:r>
            <a:endParaRPr>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613200"/>
          </a:xfrm>
          <a:prstGeom prst="rect">
            <a:avLst/>
          </a:prstGeom>
          <a:solidFill>
            <a:schemeClr val="lt2"/>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IMPORTANT “To Do” list for tonight</a:t>
            </a:r>
            <a:endParaRPr b="1">
              <a:latin typeface="Times New Roman"/>
              <a:ea typeface="Times New Roman"/>
              <a:cs typeface="Times New Roman"/>
              <a:sym typeface="Times New Roman"/>
            </a:endParaRPr>
          </a:p>
        </p:txBody>
      </p:sp>
      <p:sp>
        <p:nvSpPr>
          <p:cNvPr id="118" name="Google Shape;118;p22"/>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Times New Roman"/>
                <a:ea typeface="Times New Roman"/>
                <a:cs typeface="Times New Roman"/>
                <a:sym typeface="Times New Roman"/>
              </a:rPr>
              <a:t>Make sure Meridian Mgt. has your updated contact info.</a:t>
            </a:r>
            <a:endParaRPr sz="1800">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AutoNum type="arabicPeriod"/>
            </a:pPr>
            <a:r>
              <a:rPr lang="en" sz="1800">
                <a:latin typeface="Times New Roman"/>
                <a:ea typeface="Times New Roman"/>
                <a:cs typeface="Times New Roman"/>
                <a:sym typeface="Times New Roman"/>
              </a:rPr>
              <a:t>Phone #</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lang="en" sz="1800">
                <a:latin typeface="Times New Roman"/>
                <a:ea typeface="Times New Roman"/>
                <a:cs typeface="Times New Roman"/>
                <a:sym typeface="Times New Roman"/>
              </a:rPr>
              <a:t>Cell #</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lang="en" sz="1800">
                <a:latin typeface="Times New Roman"/>
                <a:ea typeface="Times New Roman"/>
                <a:cs typeface="Times New Roman"/>
                <a:sym typeface="Times New Roman"/>
              </a:rPr>
              <a:t>E-mail</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lang="en" sz="1800">
                <a:latin typeface="Times New Roman"/>
                <a:ea typeface="Times New Roman"/>
                <a:cs typeface="Times New Roman"/>
                <a:sym typeface="Times New Roman"/>
              </a:rPr>
              <a:t>Make sure you provide this for all adults in the home.</a:t>
            </a:r>
            <a:endParaRPr sz="1800">
              <a:latin typeface="Times New Roman"/>
              <a:ea typeface="Times New Roman"/>
              <a:cs typeface="Times New Roman"/>
              <a:sym typeface="Times New Roman"/>
            </a:endParaRPr>
          </a:p>
        </p:txBody>
      </p:sp>
      <p:sp>
        <p:nvSpPr>
          <p:cNvPr id="119" name="Google Shape;119;p22"/>
          <p:cNvSpPr txBox="1"/>
          <p:nvPr>
            <p:ph idx="2" type="body"/>
          </p:nvPr>
        </p:nvSpPr>
        <p:spPr>
          <a:xfrm>
            <a:off x="4605250" y="1129775"/>
            <a:ext cx="4405800" cy="366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Times New Roman"/>
                <a:ea typeface="Times New Roman"/>
                <a:cs typeface="Times New Roman"/>
                <a:sym typeface="Times New Roman"/>
              </a:rPr>
              <a:t>Annual Dues were due by February 15, 2020</a:t>
            </a:r>
            <a:endParaRPr sz="1800">
              <a:latin typeface="Times New Roman"/>
              <a:ea typeface="Times New Roman"/>
              <a:cs typeface="Times New Roman"/>
              <a:sym typeface="Times New Roman"/>
            </a:endParaRPr>
          </a:p>
          <a:p>
            <a:pPr indent="0" lvl="0" marL="0" rtl="0" algn="ctr">
              <a:lnSpc>
                <a:spcPct val="100000"/>
              </a:lnSpc>
              <a:spcBef>
                <a:spcPts val="1600"/>
              </a:spcBef>
              <a:spcAft>
                <a:spcPts val="0"/>
              </a:spcAft>
              <a:buNone/>
            </a:pPr>
            <a:r>
              <a:rPr lang="en" sz="1800">
                <a:latin typeface="Times New Roman"/>
                <a:ea typeface="Times New Roman"/>
                <a:cs typeface="Times New Roman"/>
                <a:sym typeface="Times New Roman"/>
              </a:rPr>
              <a:t>Late fees will be charged starting on        March 1, 2020</a:t>
            </a:r>
            <a:endParaRPr sz="1800">
              <a:latin typeface="Times New Roman"/>
              <a:ea typeface="Times New Roman"/>
              <a:cs typeface="Times New Roman"/>
              <a:sym typeface="Times New Roman"/>
            </a:endParaRPr>
          </a:p>
          <a:p>
            <a:pPr indent="0" lvl="0" marL="0" rtl="0" algn="ctr">
              <a:spcBef>
                <a:spcPts val="1600"/>
              </a:spcBef>
              <a:spcAft>
                <a:spcPts val="0"/>
              </a:spcAft>
              <a:buNone/>
            </a:pPr>
            <a:r>
              <a:rPr lang="en" sz="1600">
                <a:solidFill>
                  <a:srgbClr val="FF0000"/>
                </a:solidFill>
                <a:latin typeface="Times New Roman"/>
                <a:ea typeface="Times New Roman"/>
                <a:cs typeface="Times New Roman"/>
                <a:sym typeface="Times New Roman"/>
              </a:rPr>
              <a:t>This means checks, bank payments, and all online payments clear the bank by Feb 29th or a $25 late fee will be added to your bill.</a:t>
            </a:r>
            <a:endParaRPr sz="1600">
              <a:solidFill>
                <a:srgbClr val="FF0000"/>
              </a:solidFill>
              <a:latin typeface="Times New Roman"/>
              <a:ea typeface="Times New Roman"/>
              <a:cs typeface="Times New Roman"/>
              <a:sym typeface="Times New Roman"/>
            </a:endParaRPr>
          </a:p>
          <a:p>
            <a:pPr indent="0" lvl="0" marL="0" rtl="0" algn="ctr">
              <a:spcBef>
                <a:spcPts val="1600"/>
              </a:spcBef>
              <a:spcAft>
                <a:spcPts val="0"/>
              </a:spcAft>
              <a:buNone/>
            </a:pPr>
            <a:r>
              <a:rPr lang="en" sz="1800">
                <a:latin typeface="Times New Roman"/>
                <a:ea typeface="Times New Roman"/>
                <a:cs typeface="Times New Roman"/>
                <a:sym typeface="Times New Roman"/>
              </a:rPr>
              <a:t>You can pay online!! E-mail them and they will send you a link to login to your account.</a:t>
            </a:r>
            <a:endParaRPr sz="1800">
              <a:latin typeface="Times New Roman"/>
              <a:ea typeface="Times New Roman"/>
              <a:cs typeface="Times New Roman"/>
              <a:sym typeface="Times New Roman"/>
            </a:endParaRPr>
          </a:p>
          <a:p>
            <a:pPr indent="0" lvl="0" marL="0" rtl="0" algn="l">
              <a:spcBef>
                <a:spcPts val="1600"/>
              </a:spcBef>
              <a:spcAft>
                <a:spcPts val="0"/>
              </a:spcAft>
              <a:buNone/>
            </a:pPr>
            <a:r>
              <a:rPr b="1" lang="en" sz="1100">
                <a:solidFill>
                  <a:srgbClr val="1155CC"/>
                </a:solidFill>
                <a:highlight>
                  <a:srgbClr val="FFFFFF"/>
                </a:highlight>
                <a:latin typeface="Calibri"/>
                <a:ea typeface="Calibri"/>
                <a:cs typeface="Calibri"/>
                <a:sym typeface="Calibri"/>
              </a:rPr>
              <a:t>                               </a:t>
            </a:r>
            <a:r>
              <a:rPr lang="en" sz="1500">
                <a:solidFill>
                  <a:srgbClr val="1155CC"/>
                </a:solidFill>
                <a:highlight>
                  <a:srgbClr val="FFFFFF"/>
                </a:highlight>
                <a:latin typeface="Arial"/>
                <a:ea typeface="Arial"/>
                <a:cs typeface="Arial"/>
                <a:sym typeface="Arial"/>
              </a:rPr>
              <a:t>info@pmimeridian.com</a:t>
            </a:r>
            <a:endParaRPr>
              <a:solidFill>
                <a:srgbClr val="1155CC"/>
              </a:solidFill>
              <a:latin typeface="Times New Roman"/>
              <a:ea typeface="Times New Roman"/>
              <a:cs typeface="Times New Roman"/>
              <a:sym typeface="Times New Roman"/>
            </a:endParaRPr>
          </a:p>
          <a:p>
            <a:pPr indent="0" lvl="0" marL="0" rtl="0" algn="l">
              <a:spcBef>
                <a:spcPts val="1600"/>
              </a:spcBef>
              <a:spcAft>
                <a:spcPts val="1600"/>
              </a:spcAft>
              <a:buNone/>
            </a:pPr>
            <a:r>
              <a:t/>
            </a:r>
            <a:endParaRPr sz="2400"/>
          </a:p>
        </p:txBody>
      </p:sp>
      <p:pic>
        <p:nvPicPr>
          <p:cNvPr descr="Open ..." id="120" name="Google Shape;120;p22"/>
          <p:cNvPicPr preferRelativeResize="0"/>
          <p:nvPr/>
        </p:nvPicPr>
        <p:blipFill>
          <a:blip r:embed="rId3">
            <a:alphaModFix/>
          </a:blip>
          <a:stretch>
            <a:fillRect/>
          </a:stretch>
        </p:blipFill>
        <p:spPr>
          <a:xfrm>
            <a:off x="2831200" y="3373900"/>
            <a:ext cx="1418425" cy="1418425"/>
          </a:xfrm>
          <a:prstGeom prst="rect">
            <a:avLst/>
          </a:prstGeom>
          <a:noFill/>
          <a:ln>
            <a:noFill/>
          </a:ln>
        </p:spPr>
      </p:pic>
      <p:sp>
        <p:nvSpPr>
          <p:cNvPr id="121" name="Google Shape;121;p22"/>
          <p:cNvSpPr txBox="1"/>
          <p:nvPr/>
        </p:nvSpPr>
        <p:spPr>
          <a:xfrm>
            <a:off x="7288400" y="524525"/>
            <a:ext cx="698400" cy="45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Phil</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45025"/>
            <a:ext cx="8520600" cy="613200"/>
          </a:xfrm>
          <a:prstGeom prst="rect">
            <a:avLst/>
          </a:prstGeom>
          <a:solidFill>
            <a:schemeClr val="lt2"/>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2019 Year in Review</a:t>
            </a:r>
            <a:endParaRPr b="1">
              <a:latin typeface="Times New Roman"/>
              <a:ea typeface="Times New Roman"/>
              <a:cs typeface="Times New Roman"/>
              <a:sym typeface="Times New Roman"/>
            </a:endParaRPr>
          </a:p>
        </p:txBody>
      </p:sp>
      <p:sp>
        <p:nvSpPr>
          <p:cNvPr id="127" name="Google Shape;127;p23"/>
          <p:cNvSpPr txBox="1"/>
          <p:nvPr>
            <p:ph idx="1" type="body"/>
          </p:nvPr>
        </p:nvSpPr>
        <p:spPr>
          <a:xfrm>
            <a:off x="311700" y="1823950"/>
            <a:ext cx="8520600" cy="2275200"/>
          </a:xfrm>
          <a:prstGeom prst="rect">
            <a:avLst/>
          </a:prstGeom>
        </p:spPr>
        <p:txBody>
          <a:bodyPr anchorCtr="0" anchor="t" bIns="91425" lIns="91425" spcFirstLastPara="1" rIns="91425" wrap="square" tIns="91425">
            <a:noAutofit/>
          </a:bodyPr>
          <a:lstStyle/>
          <a:p>
            <a:pPr indent="-400050" lvl="0" marL="457200" rtl="0" algn="l">
              <a:spcBef>
                <a:spcPts val="0"/>
              </a:spcBef>
              <a:spcAft>
                <a:spcPts val="0"/>
              </a:spcAft>
              <a:buSzPts val="2700"/>
              <a:buFont typeface="Times New Roman"/>
              <a:buChar char="●"/>
            </a:pPr>
            <a:r>
              <a:rPr lang="en" sz="2700">
                <a:latin typeface="Times New Roman"/>
                <a:ea typeface="Times New Roman"/>
                <a:cs typeface="Times New Roman"/>
                <a:sym typeface="Times New Roman"/>
              </a:rPr>
              <a:t>11 homeowners took advantage of the mailbox sale.</a:t>
            </a:r>
            <a:r>
              <a:rPr lang="en" sz="1200">
                <a:latin typeface="Times New Roman"/>
                <a:ea typeface="Times New Roman"/>
                <a:cs typeface="Times New Roman"/>
                <a:sym typeface="Times New Roman"/>
              </a:rPr>
              <a:t> (2 were board members)</a:t>
            </a:r>
            <a:r>
              <a:rPr lang="en" sz="2700">
                <a:latin typeface="Times New Roman"/>
                <a:ea typeface="Times New Roman"/>
                <a:cs typeface="Times New Roman"/>
                <a:sym typeface="Times New Roman"/>
              </a:rPr>
              <a:t> This year’s sale will be April 13-17, 2020</a:t>
            </a:r>
            <a:endParaRPr sz="2700">
              <a:solidFill>
                <a:srgbClr val="DD7E6B"/>
              </a:solidFill>
              <a:latin typeface="Times New Roman"/>
              <a:ea typeface="Times New Roman"/>
              <a:cs typeface="Times New Roman"/>
              <a:sym typeface="Times New Roman"/>
            </a:endParaRPr>
          </a:p>
          <a:p>
            <a:pPr indent="-400050" lvl="0" marL="457200" rtl="0" algn="l">
              <a:spcBef>
                <a:spcPts val="0"/>
              </a:spcBef>
              <a:spcAft>
                <a:spcPts val="0"/>
              </a:spcAft>
              <a:buSzPts val="2700"/>
              <a:buFont typeface="Times New Roman"/>
              <a:buChar char="●"/>
            </a:pPr>
            <a:r>
              <a:rPr lang="en" sz="2700">
                <a:latin typeface="Times New Roman"/>
                <a:ea typeface="Times New Roman"/>
                <a:cs typeface="Times New Roman"/>
                <a:sym typeface="Times New Roman"/>
              </a:rPr>
              <a:t>Ending 2019 with $11,100 more than last year </a:t>
            </a:r>
            <a:r>
              <a:rPr lang="en" sz="2700">
                <a:solidFill>
                  <a:srgbClr val="DD7E6B"/>
                </a:solidFill>
                <a:latin typeface="Times New Roman"/>
                <a:ea typeface="Times New Roman"/>
                <a:cs typeface="Times New Roman"/>
                <a:sym typeface="Times New Roman"/>
              </a:rPr>
              <a:t>(not considering outstanding checks)</a:t>
            </a:r>
            <a:endParaRPr sz="2700">
              <a:solidFill>
                <a:srgbClr val="DD7E6B"/>
              </a:solidFill>
              <a:latin typeface="Times New Roman"/>
              <a:ea typeface="Times New Roman"/>
              <a:cs typeface="Times New Roman"/>
              <a:sym typeface="Times New Roman"/>
            </a:endParaRPr>
          </a:p>
          <a:p>
            <a:pPr indent="0" lvl="0" marL="0" rtl="0" algn="l">
              <a:spcBef>
                <a:spcPts val="1600"/>
              </a:spcBef>
              <a:spcAft>
                <a:spcPts val="1600"/>
              </a:spcAft>
              <a:buNone/>
            </a:pPr>
            <a:r>
              <a:t/>
            </a:r>
            <a:endParaRPr sz="2000">
              <a:latin typeface="Times New Roman"/>
              <a:ea typeface="Times New Roman"/>
              <a:cs typeface="Times New Roman"/>
              <a:sym typeface="Times New Roman"/>
            </a:endParaRPr>
          </a:p>
        </p:txBody>
      </p:sp>
      <p:sp>
        <p:nvSpPr>
          <p:cNvPr id="128" name="Google Shape;128;p23"/>
          <p:cNvSpPr txBox="1"/>
          <p:nvPr/>
        </p:nvSpPr>
        <p:spPr>
          <a:xfrm>
            <a:off x="7736925" y="578125"/>
            <a:ext cx="976800" cy="6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Rob</a:t>
            </a:r>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445025"/>
            <a:ext cx="8520600" cy="613200"/>
          </a:xfrm>
          <a:prstGeom prst="rect">
            <a:avLst/>
          </a:prstGeom>
          <a:solidFill>
            <a:schemeClr val="lt2"/>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State of the HOA Report</a:t>
            </a:r>
            <a:endParaRPr b="1">
              <a:latin typeface="Times New Roman"/>
              <a:ea typeface="Times New Roman"/>
              <a:cs typeface="Times New Roman"/>
              <a:sym typeface="Times New Roman"/>
            </a:endParaRPr>
          </a:p>
        </p:txBody>
      </p:sp>
      <p:sp>
        <p:nvSpPr>
          <p:cNvPr id="134" name="Google Shape;134;p24"/>
          <p:cNvSpPr txBox="1"/>
          <p:nvPr>
            <p:ph idx="1" type="body"/>
          </p:nvPr>
        </p:nvSpPr>
        <p:spPr>
          <a:xfrm>
            <a:off x="311546" y="1188966"/>
            <a:ext cx="8556600" cy="3412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Review of 2019 Income / Expenses</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Review of 2020 budget</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Funds remaining Dec 31, 2019 - $92,312</a:t>
            </a:r>
            <a:endParaRPr sz="2000">
              <a:solidFill>
                <a:srgbClr val="DD7E6B"/>
              </a:solidFill>
              <a:latin typeface="Times New Roman"/>
              <a:ea typeface="Times New Roman"/>
              <a:cs typeface="Times New Roman"/>
              <a:sym typeface="Times New Roman"/>
            </a:endParaRPr>
          </a:p>
          <a:p>
            <a:pPr indent="-355600" lvl="1" marL="9144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Checking balance- $38,109 ($34,800 in 2018)</a:t>
            </a:r>
            <a:endParaRPr sz="2000">
              <a:latin typeface="Times New Roman"/>
              <a:ea typeface="Times New Roman"/>
              <a:cs typeface="Times New Roman"/>
              <a:sym typeface="Times New Roman"/>
            </a:endParaRPr>
          </a:p>
          <a:p>
            <a:pPr indent="-355600" lvl="1" marL="9144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Savings- $54,203 ($46,400 in 2018)</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1900">
                <a:latin typeface="Times New Roman"/>
                <a:ea typeface="Times New Roman"/>
                <a:cs typeface="Times New Roman"/>
                <a:sym typeface="Times New Roman"/>
              </a:rPr>
              <a:t>Important Information / </a:t>
            </a:r>
            <a:r>
              <a:rPr lang="en" sz="2000">
                <a:latin typeface="Times New Roman"/>
                <a:ea typeface="Times New Roman"/>
                <a:cs typeface="Times New Roman"/>
                <a:sym typeface="Times New Roman"/>
              </a:rPr>
              <a:t>Reminders:</a:t>
            </a:r>
            <a:endParaRPr sz="2000">
              <a:latin typeface="Times New Roman"/>
              <a:ea typeface="Times New Roman"/>
              <a:cs typeface="Times New Roman"/>
              <a:sym typeface="Times New Roman"/>
            </a:endParaRPr>
          </a:p>
          <a:p>
            <a:pPr indent="-342900" lvl="1" marL="914400" rtl="0" algn="l">
              <a:lnSpc>
                <a:spcPct val="100000"/>
              </a:lnSpc>
              <a:spcBef>
                <a:spcPts val="0"/>
              </a:spcBef>
              <a:spcAft>
                <a:spcPts val="0"/>
              </a:spcAft>
              <a:buClr>
                <a:srgbClr val="000000"/>
              </a:buClr>
              <a:buSzPts val="1800"/>
              <a:buFont typeface="Times New Roman"/>
              <a:buChar char="○"/>
            </a:pPr>
            <a:r>
              <a:rPr b="1" lang="en" sz="1800">
                <a:solidFill>
                  <a:srgbClr val="000000"/>
                </a:solidFill>
                <a:latin typeface="Times New Roman"/>
                <a:ea typeface="Times New Roman"/>
                <a:cs typeface="Times New Roman"/>
                <a:sym typeface="Times New Roman"/>
              </a:rPr>
              <a:t>Annual Dues can be paid online, send email to Meridian as per note on the invoice. </a:t>
            </a:r>
            <a:endParaRPr b="1" sz="1800">
              <a:solidFill>
                <a:srgbClr val="FF0000"/>
              </a:solidFill>
              <a:latin typeface="Times New Roman"/>
              <a:ea typeface="Times New Roman"/>
              <a:cs typeface="Times New Roman"/>
              <a:sym typeface="Times New Roman"/>
            </a:endParaRPr>
          </a:p>
          <a:p>
            <a:pPr indent="-342900" lvl="1" marL="914400" rtl="0" algn="l">
              <a:lnSpc>
                <a:spcPct val="100000"/>
              </a:lnSpc>
              <a:spcBef>
                <a:spcPts val="0"/>
              </a:spcBef>
              <a:spcAft>
                <a:spcPts val="0"/>
              </a:spcAft>
              <a:buClr>
                <a:srgbClr val="000000"/>
              </a:buClr>
              <a:buSzPts val="1800"/>
              <a:buFont typeface="Times New Roman"/>
              <a:buChar char="○"/>
            </a:pPr>
            <a:r>
              <a:rPr b="1" lang="en" sz="1800">
                <a:solidFill>
                  <a:srgbClr val="000000"/>
                </a:solidFill>
                <a:latin typeface="Times New Roman"/>
                <a:ea typeface="Times New Roman"/>
                <a:cs typeface="Times New Roman"/>
                <a:sym typeface="Times New Roman"/>
              </a:rPr>
              <a:t>Reminder: Homeowners are responsible for the $200 fee that the HOA is charged when a collection effort is filed with the lawyer’s office</a:t>
            </a:r>
            <a:endParaRPr b="1" sz="1800">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2100"/>
          </a:p>
        </p:txBody>
      </p:sp>
      <p:sp>
        <p:nvSpPr>
          <p:cNvPr id="135" name="Google Shape;135;p24"/>
          <p:cNvSpPr txBox="1"/>
          <p:nvPr/>
        </p:nvSpPr>
        <p:spPr>
          <a:xfrm>
            <a:off x="7993950" y="528450"/>
            <a:ext cx="783300" cy="6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Karen</a:t>
            </a: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247975"/>
            <a:ext cx="8520600" cy="6132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Review of 2019 Revenue / Collections</a:t>
            </a:r>
            <a:endParaRPr b="1">
              <a:latin typeface="Times New Roman"/>
              <a:ea typeface="Times New Roman"/>
              <a:cs typeface="Times New Roman"/>
              <a:sym typeface="Times New Roman"/>
            </a:endParaRPr>
          </a:p>
        </p:txBody>
      </p:sp>
      <p:sp>
        <p:nvSpPr>
          <p:cNvPr id="141" name="Google Shape;141;p25"/>
          <p:cNvSpPr txBox="1"/>
          <p:nvPr>
            <p:ph idx="1" type="body"/>
          </p:nvPr>
        </p:nvSpPr>
        <p:spPr>
          <a:xfrm>
            <a:off x="311700" y="883825"/>
            <a:ext cx="8520600" cy="401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Dues - $325 for 273 homes -  $88,725</a:t>
            </a:r>
            <a:endParaRPr b="1">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Budget </a:t>
            </a:r>
            <a:r>
              <a:rPr lang="en">
                <a:latin typeface="Times New Roman"/>
                <a:ea typeface="Times New Roman"/>
                <a:cs typeface="Times New Roman"/>
                <a:sym typeface="Times New Roman"/>
              </a:rPr>
              <a:t>available</a:t>
            </a:r>
            <a:r>
              <a:rPr lang="en">
                <a:latin typeface="Times New Roman"/>
                <a:ea typeface="Times New Roman"/>
                <a:cs typeface="Times New Roman"/>
                <a:sym typeface="Times New Roman"/>
              </a:rPr>
              <a:t> for expenses - $79,825</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HOA Late Fees - $900 (up to June), $3,375 posted in error </a:t>
            </a:r>
            <a:r>
              <a:rPr b="1" lang="en">
                <a:solidFill>
                  <a:srgbClr val="FF0000"/>
                </a:solidFill>
                <a:latin typeface="Times New Roman"/>
                <a:ea typeface="Times New Roman"/>
                <a:cs typeface="Times New Roman"/>
                <a:sym typeface="Times New Roman"/>
              </a:rPr>
              <a:t>** Corrected</a:t>
            </a:r>
            <a:endParaRPr b="1">
              <a:solidFill>
                <a:srgbClr val="FF0000"/>
              </a:solidFill>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Interest on HOA bank accounts - $562</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Uncollectible Dues - $1,387 (budget was $2,000) </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Basically these are dues that are not possible to collect, such as legal settlement</a:t>
            </a:r>
            <a:endParaRPr sz="1000">
              <a:solidFill>
                <a:srgbClr val="DD7E6B"/>
              </a:solidFill>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Transfer to reserves - $7,200 ($600 per month) budget for future improvement projects and emergency funds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Year end Dues not yet collected 2019</a:t>
            </a:r>
            <a:r>
              <a:rPr lang="en">
                <a:solidFill>
                  <a:srgbClr val="DD7E6B"/>
                </a:solidFill>
                <a:latin typeface="Times New Roman"/>
                <a:ea typeface="Times New Roman"/>
                <a:cs typeface="Times New Roman"/>
                <a:sym typeface="Times New Roman"/>
              </a:rPr>
              <a:t> </a:t>
            </a:r>
            <a:r>
              <a:rPr lang="en">
                <a:latin typeface="Times New Roman"/>
                <a:ea typeface="Times New Roman"/>
                <a:cs typeface="Times New Roman"/>
                <a:sym typeface="Times New Roman"/>
              </a:rPr>
              <a:t>- $4,925 (all over 90 days)</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2019 Association fees, legal collection fees, late fees, and past year balances</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21 homeowners</a:t>
            </a:r>
            <a:endParaRPr>
              <a:latin typeface="Times New Roman"/>
              <a:ea typeface="Times New Roman"/>
              <a:cs typeface="Times New Roman"/>
              <a:sym typeface="Times New Roman"/>
            </a:endParaRPr>
          </a:p>
          <a:p>
            <a:pPr indent="0" lvl="0" marL="914400" marR="0" rtl="0" algn="l">
              <a:lnSpc>
                <a:spcPct val="115000"/>
              </a:lnSpc>
              <a:spcBef>
                <a:spcPts val="1600"/>
              </a:spcBef>
              <a:spcAft>
                <a:spcPts val="0"/>
              </a:spcAft>
              <a:buNone/>
            </a:pPr>
            <a:r>
              <a:t/>
            </a:r>
            <a:endParaRPr>
              <a:latin typeface="Times New Roman"/>
              <a:ea typeface="Times New Roman"/>
              <a:cs typeface="Times New Roman"/>
              <a:sym typeface="Times New Roman"/>
            </a:endParaRPr>
          </a:p>
          <a:p>
            <a:pPr indent="0" lvl="0" marL="0" marR="0" rtl="0" algn="l">
              <a:lnSpc>
                <a:spcPct val="115000"/>
              </a:lnSpc>
              <a:spcBef>
                <a:spcPts val="1600"/>
              </a:spcBef>
              <a:spcAft>
                <a:spcPts val="0"/>
              </a:spcAft>
              <a:buNone/>
            </a:pPr>
            <a:r>
              <a:t/>
            </a:r>
            <a:endParaRPr>
              <a:latin typeface="Times New Roman"/>
              <a:ea typeface="Times New Roman"/>
              <a:cs typeface="Times New Roman"/>
              <a:sym typeface="Times New Roman"/>
            </a:endParaRPr>
          </a:p>
          <a:p>
            <a:pPr indent="0" lvl="0" marL="0" marR="0" rtl="0" algn="l">
              <a:lnSpc>
                <a:spcPct val="115000"/>
              </a:lnSpc>
              <a:spcBef>
                <a:spcPts val="1600"/>
              </a:spcBef>
              <a:spcAft>
                <a:spcPts val="1600"/>
              </a:spcAft>
              <a:buNone/>
            </a:pPr>
            <a:r>
              <a:t/>
            </a:r>
            <a:endParaRPr sz="2100"/>
          </a:p>
        </p:txBody>
      </p:sp>
      <p:sp>
        <p:nvSpPr>
          <p:cNvPr id="142" name="Google Shape;142;p25"/>
          <p:cNvSpPr txBox="1"/>
          <p:nvPr/>
        </p:nvSpPr>
        <p:spPr>
          <a:xfrm>
            <a:off x="7330700" y="345275"/>
            <a:ext cx="814200" cy="6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Karen</a:t>
            </a:r>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311700" y="445025"/>
            <a:ext cx="8520600" cy="6132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Review of 2019 Expenses - $58,049   </a:t>
            </a:r>
            <a:r>
              <a:rPr b="1" lang="en" sz="1800">
                <a:latin typeface="Times New Roman"/>
                <a:ea typeface="Times New Roman"/>
                <a:cs typeface="Times New Roman"/>
                <a:sym typeface="Times New Roman"/>
              </a:rPr>
              <a:t>(2018 $73,472)</a:t>
            </a:r>
            <a:endParaRPr b="1" sz="1800">
              <a:latin typeface="Times New Roman"/>
              <a:ea typeface="Times New Roman"/>
              <a:cs typeface="Times New Roman"/>
              <a:sym typeface="Times New Roman"/>
            </a:endParaRPr>
          </a:p>
        </p:txBody>
      </p:sp>
      <p:sp>
        <p:nvSpPr>
          <p:cNvPr id="148" name="Google Shape;148;p26"/>
          <p:cNvSpPr txBox="1"/>
          <p:nvPr>
            <p:ph idx="1" type="body"/>
          </p:nvPr>
        </p:nvSpPr>
        <p:spPr>
          <a:xfrm>
            <a:off x="311700" y="978200"/>
            <a:ext cx="8759100" cy="39153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Times New Roman"/>
              <a:buChar char="●"/>
            </a:pPr>
            <a:r>
              <a:rPr b="1" lang="en" sz="2400">
                <a:latin typeface="Times New Roman"/>
                <a:ea typeface="Times New Roman"/>
                <a:cs typeface="Times New Roman"/>
                <a:sym typeface="Times New Roman"/>
              </a:rPr>
              <a:t>Under budget by $21,776</a:t>
            </a:r>
            <a:endParaRPr b="1" sz="24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Lawn care - Nick’s - $18,555 ($33,650 contract, $15,105 services received, not billed)</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Lawn care non contract - Nick’s - $2,000 ($2,000 under budget)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Management Company - $12,972 (target)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Common Area Maintenance - $2,965 ($3,035 under budget)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Dead Tree removal - $2,475 (no budget item, not included in common area maintenance, although budget covers expense)</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Utilities </a:t>
            </a:r>
            <a:endParaRPr>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Duke $3,852 ($152 over budget)</a:t>
            </a:r>
            <a:endParaRPr sz="1800">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Bargersville $3,316 ($37 under budget)</a:t>
            </a:r>
            <a:endParaRPr sz="1800">
              <a:latin typeface="Times New Roman"/>
              <a:ea typeface="Times New Roman"/>
              <a:cs typeface="Times New Roman"/>
              <a:sym typeface="Times New Roman"/>
            </a:endParaRPr>
          </a:p>
          <a:p>
            <a:pPr indent="0" lvl="0" marL="457200" rtl="0" algn="l">
              <a:spcBef>
                <a:spcPts val="1600"/>
              </a:spcBef>
              <a:spcAft>
                <a:spcPts val="1600"/>
              </a:spcAft>
              <a:buNone/>
            </a:pPr>
            <a:r>
              <a:t/>
            </a:r>
            <a:endParaRPr sz="2100"/>
          </a:p>
        </p:txBody>
      </p:sp>
      <p:sp>
        <p:nvSpPr>
          <p:cNvPr id="149" name="Google Shape;149;p26"/>
          <p:cNvSpPr txBox="1"/>
          <p:nvPr/>
        </p:nvSpPr>
        <p:spPr>
          <a:xfrm>
            <a:off x="8030925" y="422375"/>
            <a:ext cx="830700" cy="6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Karen</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311700" y="445025"/>
            <a:ext cx="8520600" cy="6132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Review of 2019 Expenses - cont</a:t>
            </a:r>
            <a:endParaRPr b="1" sz="1800">
              <a:latin typeface="Times New Roman"/>
              <a:ea typeface="Times New Roman"/>
              <a:cs typeface="Times New Roman"/>
              <a:sym typeface="Times New Roman"/>
            </a:endParaRPr>
          </a:p>
        </p:txBody>
      </p:sp>
      <p:sp>
        <p:nvSpPr>
          <p:cNvPr id="155" name="Google Shape;155;p27"/>
          <p:cNvSpPr txBox="1"/>
          <p:nvPr>
            <p:ph idx="1" type="body"/>
          </p:nvPr>
        </p:nvSpPr>
        <p:spPr>
          <a:xfrm>
            <a:off x="311700" y="978200"/>
            <a:ext cx="8759100" cy="3915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Insurance Premiums - $3,431 ($131 over budget)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Irrigation - $1,188 ($812 under budget)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Ponds - $2,900 ($300 under budget)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Legal - $3,079 ($1,921 under budget)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Printing/Postage - $746 ($604 under budget)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Remainder - $566 (Community events $331, Audit $</a:t>
            </a:r>
            <a:r>
              <a:rPr lang="en">
                <a:latin typeface="Times New Roman"/>
                <a:ea typeface="Times New Roman"/>
                <a:cs typeface="Times New Roman"/>
                <a:sym typeface="Times New Roman"/>
              </a:rPr>
              <a:t>235) </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Welcome Committee $0 ($500 under budget)</a:t>
            </a:r>
            <a:endParaRPr>
              <a:latin typeface="Times New Roman"/>
              <a:ea typeface="Times New Roman"/>
              <a:cs typeface="Times New Roman"/>
              <a:sym typeface="Times New Roman"/>
            </a:endParaRPr>
          </a:p>
        </p:txBody>
      </p:sp>
      <p:sp>
        <p:nvSpPr>
          <p:cNvPr id="156" name="Google Shape;156;p27"/>
          <p:cNvSpPr txBox="1"/>
          <p:nvPr/>
        </p:nvSpPr>
        <p:spPr>
          <a:xfrm>
            <a:off x="7687475" y="422375"/>
            <a:ext cx="1174200" cy="6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Karen</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311700" y="445025"/>
            <a:ext cx="8520600" cy="6132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2020 B</a:t>
            </a:r>
            <a:r>
              <a:rPr b="1" lang="en">
                <a:latin typeface="Times New Roman"/>
                <a:ea typeface="Times New Roman"/>
                <a:cs typeface="Times New Roman"/>
                <a:sym typeface="Times New Roman"/>
              </a:rPr>
              <a:t>udget Revenue - $88,725 (same as 2019)</a:t>
            </a:r>
            <a:endParaRPr b="1">
              <a:latin typeface="Times New Roman"/>
              <a:ea typeface="Times New Roman"/>
              <a:cs typeface="Times New Roman"/>
              <a:sym typeface="Times New Roman"/>
            </a:endParaRPr>
          </a:p>
        </p:txBody>
      </p:sp>
      <p:sp>
        <p:nvSpPr>
          <p:cNvPr id="162" name="Google Shape;162;p28"/>
          <p:cNvSpPr txBox="1"/>
          <p:nvPr>
            <p:ph idx="1" type="body"/>
          </p:nvPr>
        </p:nvSpPr>
        <p:spPr>
          <a:xfrm>
            <a:off x="353400" y="1016100"/>
            <a:ext cx="8437200" cy="3705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HOA fees $325 / $88,725 expected income (273 homes) </a:t>
            </a:r>
            <a:r>
              <a:rPr b="1" lang="en" sz="1800">
                <a:latin typeface="Times New Roman"/>
                <a:ea typeface="Times New Roman"/>
                <a:cs typeface="Times New Roman"/>
                <a:sym typeface="Times New Roman"/>
              </a:rPr>
              <a:t>**no change to 2019</a:t>
            </a:r>
            <a:endParaRPr b="1" sz="1800">
              <a:latin typeface="Times New Roman"/>
              <a:ea typeface="Times New Roman"/>
              <a:cs typeface="Times New Roman"/>
              <a:sym typeface="Times New Roman"/>
            </a:endParaRPr>
          </a:p>
          <a:p>
            <a:pPr indent="-342900" lvl="1" marL="914400" rtl="0" algn="l">
              <a:spcBef>
                <a:spcPts val="0"/>
              </a:spcBef>
              <a:spcAft>
                <a:spcPts val="0"/>
              </a:spcAft>
              <a:buClr>
                <a:schemeClr val="accent5"/>
              </a:buClr>
              <a:buSzPts val="1800"/>
              <a:buFont typeface="Times New Roman"/>
              <a:buChar char="○"/>
            </a:pPr>
            <a:r>
              <a:rPr b="1" lang="en" sz="1800">
                <a:solidFill>
                  <a:schemeClr val="accent5"/>
                </a:solidFill>
                <a:latin typeface="Times New Roman"/>
                <a:ea typeface="Times New Roman"/>
                <a:cs typeface="Times New Roman"/>
                <a:sym typeface="Times New Roman"/>
              </a:rPr>
              <a:t>$25 late fee will be assessed March 1</a:t>
            </a:r>
            <a:endParaRPr b="1" sz="1800">
              <a:solidFill>
                <a:schemeClr val="accent5"/>
              </a:solidFill>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Late fee budget of $300</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Bad Debt budget $2,000</a:t>
            </a:r>
            <a:endParaRPr sz="1800">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Decisions made to write off debt based on cost to collect - ideally nothing is written off, courts sometimes make decision for us</a:t>
            </a:r>
            <a:endParaRPr sz="1800">
              <a:latin typeface="Times New Roman"/>
              <a:ea typeface="Times New Roman"/>
              <a:cs typeface="Times New Roman"/>
              <a:sym typeface="Times New Roman"/>
            </a:endParaRPr>
          </a:p>
          <a:p>
            <a:pPr indent="-342900" lvl="0" marL="457200" marR="0" rtl="0" algn="l">
              <a:lnSpc>
                <a:spcPct val="115000"/>
              </a:lnSpc>
              <a:spcBef>
                <a:spcPts val="0"/>
              </a:spcBef>
              <a:spcAft>
                <a:spcPts val="0"/>
              </a:spcAft>
              <a:buClr>
                <a:schemeClr val="dk1"/>
              </a:buClr>
              <a:buSzPts val="1800"/>
              <a:buFont typeface="Times New Roman"/>
              <a:buChar char="●"/>
            </a:pPr>
            <a:r>
              <a:rPr lang="en" sz="1800">
                <a:latin typeface="Times New Roman"/>
                <a:ea typeface="Times New Roman"/>
                <a:cs typeface="Times New Roman"/>
                <a:sym typeface="Times New Roman"/>
              </a:rPr>
              <a:t>Reserve Funding budget $7,200, same as 2019</a:t>
            </a:r>
            <a:endParaRPr sz="1800">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Funds kept in reserve for future repairs and improvement projects </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Available for expenses - $</a:t>
            </a:r>
            <a:r>
              <a:rPr lang="en" sz="1800">
                <a:solidFill>
                  <a:srgbClr val="000000"/>
                </a:solidFill>
                <a:latin typeface="Times New Roman"/>
                <a:ea typeface="Times New Roman"/>
                <a:cs typeface="Times New Roman"/>
                <a:sym typeface="Times New Roman"/>
              </a:rPr>
              <a:t>79,825</a:t>
            </a:r>
            <a:endParaRPr sz="1800">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t/>
            </a:r>
            <a:endParaRPr sz="1800"/>
          </a:p>
          <a:p>
            <a:pPr indent="0" lvl="0" marL="457200" marR="0" rtl="0" algn="l">
              <a:lnSpc>
                <a:spcPct val="115000"/>
              </a:lnSpc>
              <a:spcBef>
                <a:spcPts val="1600"/>
              </a:spcBef>
              <a:spcAft>
                <a:spcPts val="1600"/>
              </a:spcAft>
              <a:buNone/>
            </a:pPr>
            <a:r>
              <a:t/>
            </a:r>
            <a:endParaRPr/>
          </a:p>
        </p:txBody>
      </p:sp>
      <p:sp>
        <p:nvSpPr>
          <p:cNvPr id="163" name="Google Shape;163;p28"/>
          <p:cNvSpPr txBox="1"/>
          <p:nvPr/>
        </p:nvSpPr>
        <p:spPr>
          <a:xfrm>
            <a:off x="8107450" y="528425"/>
            <a:ext cx="724800" cy="6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Karen</a:t>
            </a:r>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311700" y="445025"/>
            <a:ext cx="8520600" cy="6132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latin typeface="Times New Roman"/>
                <a:ea typeface="Times New Roman"/>
                <a:cs typeface="Times New Roman"/>
                <a:sym typeface="Times New Roman"/>
              </a:rPr>
              <a:t>2020 Bu</a:t>
            </a:r>
            <a:r>
              <a:rPr b="1" lang="en">
                <a:solidFill>
                  <a:srgbClr val="000000"/>
                </a:solidFill>
                <a:latin typeface="Times New Roman"/>
                <a:ea typeface="Times New Roman"/>
                <a:cs typeface="Times New Roman"/>
                <a:sym typeface="Times New Roman"/>
              </a:rPr>
              <a:t>dget Expense - </a:t>
            </a:r>
            <a:r>
              <a:rPr b="1" lang="en">
                <a:latin typeface="Times New Roman"/>
                <a:ea typeface="Times New Roman"/>
                <a:cs typeface="Times New Roman"/>
                <a:sym typeface="Times New Roman"/>
              </a:rPr>
              <a:t>$79,825 (same as 2019)</a:t>
            </a:r>
            <a:endParaRPr b="1">
              <a:latin typeface="Times New Roman"/>
              <a:ea typeface="Times New Roman"/>
              <a:cs typeface="Times New Roman"/>
              <a:sym typeface="Times New Roman"/>
            </a:endParaRPr>
          </a:p>
        </p:txBody>
      </p:sp>
      <p:sp>
        <p:nvSpPr>
          <p:cNvPr id="169" name="Google Shape;169;p29"/>
          <p:cNvSpPr txBox="1"/>
          <p:nvPr>
            <p:ph idx="1" type="body"/>
          </p:nvPr>
        </p:nvSpPr>
        <p:spPr>
          <a:xfrm>
            <a:off x="425350" y="1058225"/>
            <a:ext cx="8595300" cy="3705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Lawn Care 			$38,120*	 			47.75%</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Mgt Fee 			$12,972**				16.25%	* 70% of budget</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Utilities 			$7,300*				9.15%	*/** 86% of budget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Legal Services		$5,000				6.26%</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Common Area Maint. 	</a:t>
            </a:r>
            <a:r>
              <a:rPr lang="en">
                <a:solidFill>
                  <a:srgbClr val="000000"/>
                </a:solidFill>
                <a:latin typeface="Times New Roman"/>
                <a:ea typeface="Times New Roman"/>
                <a:cs typeface="Times New Roman"/>
                <a:sym typeface="Times New Roman"/>
              </a:rPr>
              <a:t>$4,193*</a:t>
            </a:r>
            <a:r>
              <a:rPr lang="en">
                <a:latin typeface="Times New Roman"/>
                <a:ea typeface="Times New Roman"/>
                <a:cs typeface="Times New Roman"/>
                <a:sym typeface="Times New Roman"/>
              </a:rPr>
              <a:t>				5.25%</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Insurance 			$3,300				4.13%</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Pond Maint. 		$3,200*				4.01%</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Irrigation			$1,600*				2.00%</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Postage/Copies		$1,350				1.69%</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Tree Replacement		$1,200*				1.50%</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Social/Community 	$800					1.00%</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Welcome.                         $500					0.63%</a:t>
            </a:r>
            <a:endParaRPr>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Char char="●"/>
            </a:pPr>
            <a:r>
              <a:rPr lang="en">
                <a:solidFill>
                  <a:srgbClr val="000000"/>
                </a:solidFill>
                <a:latin typeface="Times New Roman"/>
                <a:ea typeface="Times New Roman"/>
                <a:cs typeface="Times New Roman"/>
                <a:sym typeface="Times New Roman"/>
              </a:rPr>
              <a:t>Misc Admin			$290					0.36% </a:t>
            </a:r>
            <a:r>
              <a:rPr lang="en">
                <a:solidFill>
                  <a:srgbClr val="000000"/>
                </a:solidFill>
                <a:latin typeface="Times New Roman"/>
                <a:ea typeface="Times New Roman"/>
                <a:cs typeface="Times New Roman"/>
                <a:sym typeface="Times New Roman"/>
              </a:rPr>
              <a:t>(Audit, Internet, Bank Fee) </a:t>
            </a:r>
            <a:endParaRPr>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t/>
            </a:r>
            <a:endParaRPr sz="1800"/>
          </a:p>
          <a:p>
            <a:pPr indent="0" lvl="0" marL="457200" marR="0" rtl="0" algn="l">
              <a:lnSpc>
                <a:spcPct val="115000"/>
              </a:lnSpc>
              <a:spcBef>
                <a:spcPts val="1600"/>
              </a:spcBef>
              <a:spcAft>
                <a:spcPts val="1600"/>
              </a:spcAft>
              <a:buNone/>
            </a:pPr>
            <a:r>
              <a:t/>
            </a:r>
            <a:endParaRPr/>
          </a:p>
        </p:txBody>
      </p:sp>
      <p:sp>
        <p:nvSpPr>
          <p:cNvPr id="170" name="Google Shape;170;p29"/>
          <p:cNvSpPr txBox="1"/>
          <p:nvPr/>
        </p:nvSpPr>
        <p:spPr>
          <a:xfrm>
            <a:off x="7980425" y="487825"/>
            <a:ext cx="851700" cy="6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Karen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ph type="title"/>
          </p:nvPr>
        </p:nvSpPr>
        <p:spPr>
          <a:xfrm>
            <a:off x="311700" y="463575"/>
            <a:ext cx="8520600" cy="6132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latin typeface="Times New Roman"/>
                <a:ea typeface="Times New Roman"/>
                <a:cs typeface="Times New Roman"/>
                <a:sym typeface="Times New Roman"/>
              </a:rPr>
              <a:t>2020 B</a:t>
            </a:r>
            <a:r>
              <a:rPr b="1" lang="en">
                <a:latin typeface="Times New Roman"/>
                <a:ea typeface="Times New Roman"/>
                <a:cs typeface="Times New Roman"/>
                <a:sym typeface="Times New Roman"/>
              </a:rPr>
              <a:t>udget Ex</a:t>
            </a:r>
            <a:r>
              <a:rPr b="1" lang="en">
                <a:solidFill>
                  <a:srgbClr val="000000"/>
                </a:solidFill>
                <a:latin typeface="Times New Roman"/>
                <a:ea typeface="Times New Roman"/>
                <a:cs typeface="Times New Roman"/>
                <a:sym typeface="Times New Roman"/>
              </a:rPr>
              <a:t>pense</a:t>
            </a:r>
            <a:endParaRPr b="1" sz="1100">
              <a:solidFill>
                <a:srgbClr val="DD7E6B"/>
              </a:solidFill>
              <a:latin typeface="Times New Roman"/>
              <a:ea typeface="Times New Roman"/>
              <a:cs typeface="Times New Roman"/>
              <a:sym typeface="Times New Roman"/>
            </a:endParaRPr>
          </a:p>
        </p:txBody>
      </p:sp>
      <p:sp>
        <p:nvSpPr>
          <p:cNvPr id="176" name="Google Shape;176;p30"/>
          <p:cNvSpPr txBox="1"/>
          <p:nvPr/>
        </p:nvSpPr>
        <p:spPr>
          <a:xfrm>
            <a:off x="7507125" y="463575"/>
            <a:ext cx="1141800" cy="6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Karen</a:t>
            </a:r>
            <a:endParaRPr/>
          </a:p>
          <a:p>
            <a:pPr indent="0" lvl="0" marL="0" rtl="0" algn="l">
              <a:spcBef>
                <a:spcPts val="0"/>
              </a:spcBef>
              <a:spcAft>
                <a:spcPts val="0"/>
              </a:spcAft>
              <a:buNone/>
            </a:pPr>
            <a:r>
              <a:t/>
            </a:r>
            <a:endParaRPr/>
          </a:p>
        </p:txBody>
      </p:sp>
      <p:pic>
        <p:nvPicPr>
          <p:cNvPr id="177" name="Google Shape;177;p30"/>
          <p:cNvPicPr preferRelativeResize="0"/>
          <p:nvPr/>
        </p:nvPicPr>
        <p:blipFill>
          <a:blip r:embed="rId3">
            <a:alphaModFix/>
          </a:blip>
          <a:stretch>
            <a:fillRect/>
          </a:stretch>
        </p:blipFill>
        <p:spPr>
          <a:xfrm>
            <a:off x="152400" y="1270575"/>
            <a:ext cx="8839200" cy="299160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81" name="Shape 181"/>
        <p:cNvGrpSpPr/>
        <p:nvPr/>
      </p:nvGrpSpPr>
      <p:grpSpPr>
        <a:xfrm>
          <a:off x="0" y="0"/>
          <a:ext cx="0" cy="0"/>
          <a:chOff x="0" y="0"/>
          <a:chExt cx="0" cy="0"/>
        </a:xfrm>
      </p:grpSpPr>
      <p:sp>
        <p:nvSpPr>
          <p:cNvPr id="182" name="Google Shape;182;p31"/>
          <p:cNvSpPr txBox="1"/>
          <p:nvPr>
            <p:ph type="title"/>
          </p:nvPr>
        </p:nvSpPr>
        <p:spPr>
          <a:xfrm>
            <a:off x="311700" y="445025"/>
            <a:ext cx="8520600" cy="613200"/>
          </a:xfrm>
          <a:prstGeom prst="rect">
            <a:avLst/>
          </a:prstGeom>
          <a:solidFill>
            <a:schemeClr val="lt2"/>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000000"/>
                </a:solidFill>
                <a:latin typeface="Times New Roman"/>
                <a:ea typeface="Times New Roman"/>
                <a:cs typeface="Times New Roman"/>
                <a:sym typeface="Times New Roman"/>
              </a:rPr>
              <a:t>2020 Plans for Wakefield</a:t>
            </a:r>
            <a:endParaRPr b="1" sz="30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endParaRPr>
          </a:p>
          <a:p>
            <a:pPr indent="-393700" lvl="0" marL="457200" rtl="0" algn="l">
              <a:spcBef>
                <a:spcPts val="0"/>
              </a:spcBef>
              <a:spcAft>
                <a:spcPts val="0"/>
              </a:spcAft>
              <a:buClr>
                <a:srgbClr val="000000"/>
              </a:buClr>
              <a:buSzPts val="2600"/>
              <a:buFont typeface="Times New Roman"/>
              <a:buChar char="●"/>
            </a:pPr>
            <a:r>
              <a:rPr lang="en" sz="2400">
                <a:solidFill>
                  <a:srgbClr val="000000"/>
                </a:solidFill>
                <a:latin typeface="Times New Roman"/>
                <a:ea typeface="Times New Roman"/>
                <a:cs typeface="Times New Roman"/>
                <a:sym typeface="Times New Roman"/>
              </a:rPr>
              <a:t>Neighborhood Yard Sale-  Thur-Sat. June 18-20</a:t>
            </a:r>
            <a:r>
              <a:rPr lang="en" sz="2600">
                <a:solidFill>
                  <a:srgbClr val="000000"/>
                </a:solidFill>
                <a:latin typeface="Times New Roman"/>
                <a:ea typeface="Times New Roman"/>
                <a:cs typeface="Times New Roman"/>
                <a:sym typeface="Times New Roman"/>
              </a:rPr>
              <a:t> </a:t>
            </a:r>
            <a:r>
              <a:rPr lang="en" sz="1200">
                <a:solidFill>
                  <a:srgbClr val="000000"/>
                </a:solidFill>
                <a:latin typeface="Times New Roman"/>
                <a:ea typeface="Times New Roman"/>
                <a:cs typeface="Times New Roman"/>
                <a:sym typeface="Times New Roman"/>
              </a:rPr>
              <a:t>(share large sign price with West and West Sec 3)</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Save $ to repair after sewer project finished</a:t>
            </a:r>
            <a:r>
              <a:rPr lang="en" sz="1800">
                <a:solidFill>
                  <a:srgbClr val="000000"/>
                </a:solidFill>
                <a:latin typeface="Times New Roman"/>
                <a:ea typeface="Times New Roman"/>
                <a:cs typeface="Times New Roman"/>
                <a:sym typeface="Times New Roman"/>
              </a:rPr>
              <a:t> (Still no updated info from Greenwood Interceptor.)</a:t>
            </a:r>
            <a:endParaRPr sz="18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Emergency fund for aging neighborhood and common area</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Purchase new trees for front pond</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Neighborhood Picnic- June 27th (tentative)</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Mailbox Sale April </a:t>
            </a:r>
            <a:r>
              <a:rPr lang="en" sz="2400">
                <a:solidFill>
                  <a:schemeClr val="dk1"/>
                </a:solidFill>
                <a:latin typeface="Times New Roman"/>
                <a:ea typeface="Times New Roman"/>
                <a:cs typeface="Times New Roman"/>
                <a:sym typeface="Times New Roman"/>
              </a:rPr>
              <a:t>13-17</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274E13"/>
              </a:solidFill>
            </a:endParaRPr>
          </a:p>
        </p:txBody>
      </p:sp>
      <p:sp>
        <p:nvSpPr>
          <p:cNvPr id="183" name="Google Shape;183;p31"/>
          <p:cNvSpPr txBox="1"/>
          <p:nvPr/>
        </p:nvSpPr>
        <p:spPr>
          <a:xfrm>
            <a:off x="7726100" y="312075"/>
            <a:ext cx="5611200" cy="6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a:solidFill>
                <a:srgbClr val="FFFFFF"/>
              </a:solidFill>
            </a:endParaRPr>
          </a:p>
          <a:p>
            <a:pPr indent="0" lvl="0" marL="0" rtl="0" algn="l">
              <a:spcBef>
                <a:spcPts val="0"/>
              </a:spcBef>
              <a:spcAft>
                <a:spcPts val="0"/>
              </a:spcAft>
              <a:buNone/>
            </a:pPr>
            <a:r>
              <a:rPr lang="en">
                <a:solidFill>
                  <a:srgbClr val="0C343D"/>
                </a:solidFill>
              </a:rPr>
              <a:t>Dave</a:t>
            </a:r>
            <a:endParaRPr>
              <a:solidFill>
                <a:srgbClr val="0C343D"/>
              </a:solidFill>
            </a:endParaRPr>
          </a:p>
        </p:txBody>
      </p:sp>
      <p:sp>
        <p:nvSpPr>
          <p:cNvPr id="184" name="Google Shape;184;p31"/>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490250" y="526350"/>
            <a:ext cx="8041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rPr>
              <a:t>Questions:</a:t>
            </a:r>
            <a:endParaRPr>
              <a:solidFill>
                <a:srgbClr val="000000"/>
              </a:solidFill>
            </a:endParaRPr>
          </a:p>
          <a:p>
            <a:pPr indent="0" lvl="0" marL="0" rtl="0" algn="l">
              <a:spcBef>
                <a:spcPts val="0"/>
              </a:spcBef>
              <a:spcAft>
                <a:spcPts val="0"/>
              </a:spcAft>
              <a:buNone/>
            </a:pPr>
            <a:r>
              <a:t/>
            </a:r>
            <a:endParaRPr sz="1800">
              <a:solidFill>
                <a:srgbClr val="000000"/>
              </a:solidFill>
            </a:endParaRPr>
          </a:p>
          <a:p>
            <a:pPr indent="0" lvl="0" marL="0" rtl="0" algn="l">
              <a:spcBef>
                <a:spcPts val="0"/>
              </a:spcBef>
              <a:spcAft>
                <a:spcPts val="0"/>
              </a:spcAft>
              <a:buNone/>
            </a:pPr>
            <a:r>
              <a:rPr lang="en" sz="3000">
                <a:solidFill>
                  <a:srgbClr val="000000"/>
                </a:solidFill>
              </a:rPr>
              <a:t>-Feel free to raise your hand and ask along the way.  </a:t>
            </a:r>
            <a:endParaRPr sz="3000">
              <a:solidFill>
                <a:srgbClr val="000000"/>
              </a:solidFill>
            </a:endParaRPr>
          </a:p>
          <a:p>
            <a:pPr indent="0" lvl="0" marL="0" rtl="0" algn="l">
              <a:spcBef>
                <a:spcPts val="0"/>
              </a:spcBef>
              <a:spcAft>
                <a:spcPts val="0"/>
              </a:spcAft>
              <a:buNone/>
            </a:pPr>
            <a:r>
              <a:rPr lang="en" sz="3000">
                <a:solidFill>
                  <a:srgbClr val="000000"/>
                </a:solidFill>
              </a:rPr>
              <a:t>-Please wait until Karen has finished all of budget slides before asking money questions.</a:t>
            </a:r>
            <a:endParaRPr sz="3000">
              <a:solidFill>
                <a:srgbClr val="000000"/>
              </a:solidFill>
            </a:endParaRPr>
          </a:p>
          <a:p>
            <a:pPr indent="0" lvl="0" marL="0" rtl="0" algn="l">
              <a:spcBef>
                <a:spcPts val="0"/>
              </a:spcBef>
              <a:spcAft>
                <a:spcPts val="0"/>
              </a:spcAft>
              <a:buNone/>
            </a:pPr>
            <a:r>
              <a:t/>
            </a:r>
            <a:endParaRPr sz="3000">
              <a:solidFill>
                <a:srgbClr val="000000"/>
              </a:solidFill>
            </a:endParaRPr>
          </a:p>
          <a:p>
            <a:pPr indent="0" lvl="0" marL="0" rtl="0" algn="l">
              <a:spcBef>
                <a:spcPts val="0"/>
              </a:spcBef>
              <a:spcAft>
                <a:spcPts val="0"/>
              </a:spcAft>
              <a:buNone/>
            </a:pPr>
            <a:r>
              <a:rPr lang="en" sz="3000">
                <a:solidFill>
                  <a:srgbClr val="000000"/>
                </a:solidFill>
              </a:rPr>
              <a:t>Thanks!</a:t>
            </a:r>
            <a:endParaRPr sz="30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ph type="title"/>
          </p:nvPr>
        </p:nvSpPr>
        <p:spPr>
          <a:xfrm>
            <a:off x="311700" y="186300"/>
            <a:ext cx="8520600" cy="6132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latin typeface="Times New Roman"/>
                <a:ea typeface="Times New Roman"/>
                <a:cs typeface="Times New Roman"/>
                <a:sym typeface="Times New Roman"/>
              </a:rPr>
              <a:t>Architectural Change Request Procedures</a:t>
            </a:r>
            <a:endParaRPr b="1">
              <a:solidFill>
                <a:srgbClr val="000000"/>
              </a:solidFill>
              <a:latin typeface="Times New Roman"/>
              <a:ea typeface="Times New Roman"/>
              <a:cs typeface="Times New Roman"/>
              <a:sym typeface="Times New Roman"/>
            </a:endParaRPr>
          </a:p>
        </p:txBody>
      </p:sp>
      <p:sp>
        <p:nvSpPr>
          <p:cNvPr id="190" name="Google Shape;190;p32"/>
          <p:cNvSpPr txBox="1"/>
          <p:nvPr>
            <p:ph idx="1" type="body"/>
          </p:nvPr>
        </p:nvSpPr>
        <p:spPr>
          <a:xfrm>
            <a:off x="363575" y="1068900"/>
            <a:ext cx="8520600" cy="30057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Font typeface="Times New Roman"/>
              <a:buChar char="●"/>
            </a:pPr>
            <a:r>
              <a:rPr lang="en" sz="3000">
                <a:latin typeface="Times New Roman"/>
                <a:ea typeface="Times New Roman"/>
                <a:cs typeface="Times New Roman"/>
                <a:sym typeface="Times New Roman"/>
              </a:rPr>
              <a:t>All forms can be found on </a:t>
            </a:r>
            <a:r>
              <a:rPr lang="en" sz="3000" u="sng">
                <a:solidFill>
                  <a:schemeClr val="hlink"/>
                </a:solidFill>
                <a:latin typeface="Times New Roman"/>
                <a:ea typeface="Times New Roman"/>
                <a:cs typeface="Times New Roman"/>
                <a:sym typeface="Times New Roman"/>
                <a:hlinkClick r:id="rId3"/>
              </a:rPr>
              <a:t>www.CGWakefield.com</a:t>
            </a:r>
            <a:r>
              <a:rPr lang="en" sz="3000">
                <a:latin typeface="Times New Roman"/>
                <a:ea typeface="Times New Roman"/>
                <a:cs typeface="Times New Roman"/>
                <a:sym typeface="Times New Roman"/>
              </a:rPr>
              <a:t> under the “Architectural” tab and submitted to Meridian Management via e-mail.</a:t>
            </a:r>
            <a:endParaRPr sz="3000">
              <a:latin typeface="Times New Roman"/>
              <a:ea typeface="Times New Roman"/>
              <a:cs typeface="Times New Roman"/>
              <a:sym typeface="Times New Roman"/>
            </a:endParaRPr>
          </a:p>
          <a:p>
            <a:pPr indent="-419100" lvl="0" marL="457200" rtl="0" algn="l">
              <a:spcBef>
                <a:spcPts val="0"/>
              </a:spcBef>
              <a:spcAft>
                <a:spcPts val="0"/>
              </a:spcAft>
              <a:buSzPts val="3000"/>
              <a:buFont typeface="Times New Roman"/>
              <a:buChar char="●"/>
            </a:pPr>
            <a:r>
              <a:rPr lang="en" sz="3000">
                <a:latin typeface="Times New Roman"/>
                <a:ea typeface="Times New Roman"/>
                <a:cs typeface="Times New Roman"/>
                <a:sym typeface="Times New Roman"/>
              </a:rPr>
              <a:t>Covenants and Rules and Regulations can be found under the “Governance” tab under “Governance Documents”</a:t>
            </a:r>
            <a:endParaRPr sz="3000">
              <a:latin typeface="Times New Roman"/>
              <a:ea typeface="Times New Roman"/>
              <a:cs typeface="Times New Roman"/>
              <a:sym typeface="Times New Roman"/>
            </a:endParaRPr>
          </a:p>
          <a:p>
            <a:pPr indent="0" lvl="0" marL="0" rtl="0" algn="l">
              <a:spcBef>
                <a:spcPts val="1600"/>
              </a:spcBef>
              <a:spcAft>
                <a:spcPts val="1600"/>
              </a:spcAft>
              <a:buNone/>
            </a:pPr>
            <a:r>
              <a:t/>
            </a:r>
            <a:endParaRPr/>
          </a:p>
        </p:txBody>
      </p:sp>
      <p:sp>
        <p:nvSpPr>
          <p:cNvPr id="191" name="Google Shape;191;p32"/>
          <p:cNvSpPr txBox="1"/>
          <p:nvPr/>
        </p:nvSpPr>
        <p:spPr>
          <a:xfrm>
            <a:off x="7878175" y="334925"/>
            <a:ext cx="786000" cy="6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Rob</a:t>
            </a:r>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3"/>
          <p:cNvSpPr txBox="1"/>
          <p:nvPr>
            <p:ph type="title"/>
          </p:nvPr>
        </p:nvSpPr>
        <p:spPr>
          <a:xfrm>
            <a:off x="311700" y="259425"/>
            <a:ext cx="8520600" cy="613200"/>
          </a:xfrm>
          <a:prstGeom prst="rect">
            <a:avLst/>
          </a:prstGeom>
          <a:solidFill>
            <a:schemeClr val="lt2"/>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Covenant Violations </a:t>
            </a:r>
            <a:r>
              <a:rPr lang="en"/>
              <a:t>                                     </a:t>
            </a:r>
            <a:r>
              <a:rPr lang="en" sz="1200"/>
              <a:t>Steve</a:t>
            </a:r>
            <a:endParaRPr sz="1200"/>
          </a:p>
        </p:txBody>
      </p:sp>
      <p:sp>
        <p:nvSpPr>
          <p:cNvPr id="197" name="Google Shape;197;p33"/>
          <p:cNvSpPr txBox="1"/>
          <p:nvPr>
            <p:ph idx="1" type="body"/>
          </p:nvPr>
        </p:nvSpPr>
        <p:spPr>
          <a:xfrm>
            <a:off x="363850" y="717625"/>
            <a:ext cx="8520600" cy="727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latin typeface="Times New Roman"/>
                <a:ea typeface="Times New Roman"/>
                <a:cs typeface="Times New Roman"/>
                <a:sym typeface="Times New Roman"/>
              </a:rPr>
              <a:t>Many</a:t>
            </a:r>
            <a:r>
              <a:rPr b="1" lang="en">
                <a:latin typeface="Times New Roman"/>
                <a:ea typeface="Times New Roman"/>
                <a:cs typeface="Times New Roman"/>
                <a:sym typeface="Times New Roman"/>
              </a:rPr>
              <a:t> homes need lots of repairs.</a:t>
            </a:r>
            <a:r>
              <a:rPr lang="en" sz="2400">
                <a:latin typeface="Times New Roman"/>
                <a:ea typeface="Times New Roman"/>
                <a:cs typeface="Times New Roman"/>
                <a:sym typeface="Times New Roman"/>
              </a:rPr>
              <a:t> </a:t>
            </a:r>
            <a:r>
              <a:rPr lang="en" sz="1400">
                <a:latin typeface="Times New Roman"/>
                <a:ea typeface="Times New Roman"/>
                <a:cs typeface="Times New Roman"/>
                <a:sym typeface="Times New Roman"/>
              </a:rPr>
              <a:t>Our neighborhood is now 20+ years old, everyone needs to spend some money keeping our homes maintained.  </a:t>
            </a:r>
            <a:endParaRPr sz="1400">
              <a:latin typeface="Times New Roman"/>
              <a:ea typeface="Times New Roman"/>
              <a:cs typeface="Times New Roman"/>
              <a:sym typeface="Times New Roman"/>
            </a:endParaRPr>
          </a:p>
          <a:p>
            <a:pPr indent="0" lvl="0" marL="0" rtl="0" algn="l">
              <a:spcBef>
                <a:spcPts val="1600"/>
              </a:spcBef>
              <a:spcAft>
                <a:spcPts val="1600"/>
              </a:spcAft>
              <a:buNone/>
            </a:pPr>
            <a:r>
              <a:t/>
            </a:r>
            <a:endParaRPr>
              <a:latin typeface="Times New Roman"/>
              <a:ea typeface="Times New Roman"/>
              <a:cs typeface="Times New Roman"/>
              <a:sym typeface="Times New Roman"/>
            </a:endParaRPr>
          </a:p>
        </p:txBody>
      </p:sp>
      <p:sp>
        <p:nvSpPr>
          <p:cNvPr id="198" name="Google Shape;198;p33"/>
          <p:cNvSpPr txBox="1"/>
          <p:nvPr/>
        </p:nvSpPr>
        <p:spPr>
          <a:xfrm>
            <a:off x="464825" y="1445125"/>
            <a:ext cx="4274400" cy="2192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Mailboxes need paint </a:t>
            </a:r>
            <a:endParaRPr>
              <a:solidFill>
                <a:schemeClr val="dk1"/>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Mailbox posts need replaced -99 still needed</a:t>
            </a:r>
            <a:endParaRPr>
              <a:solidFill>
                <a:schemeClr val="dk1"/>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Window and door trim replacement </a:t>
            </a:r>
            <a:endParaRPr>
              <a:solidFill>
                <a:schemeClr val="dk1"/>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Paint trim </a:t>
            </a:r>
            <a:endParaRPr>
              <a:solidFill>
                <a:schemeClr val="dk1"/>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Shutters </a:t>
            </a:r>
            <a:endParaRPr>
              <a:solidFill>
                <a:schemeClr val="dk1"/>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Landscaping</a:t>
            </a:r>
            <a:endParaRPr>
              <a:solidFill>
                <a:schemeClr val="dk1"/>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Trimming weeds</a:t>
            </a:r>
            <a:endParaRPr>
              <a:solidFill>
                <a:schemeClr val="dk1"/>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Front flower beds MUST have bushes in them.  - 4</a:t>
            </a:r>
            <a:endParaRPr>
              <a:solidFill>
                <a:schemeClr val="dk1"/>
              </a:solidFill>
              <a:latin typeface="Times New Roman"/>
              <a:ea typeface="Times New Roman"/>
              <a:cs typeface="Times New Roman"/>
              <a:sym typeface="Times New Roman"/>
            </a:endParaRPr>
          </a:p>
          <a:p>
            <a:pPr indent="0" lvl="0" marL="457200" rtl="0" algn="l">
              <a:lnSpc>
                <a:spcPct val="115000"/>
              </a:lnSpc>
              <a:spcBef>
                <a:spcPts val="1600"/>
              </a:spcBef>
              <a:spcAft>
                <a:spcPts val="1600"/>
              </a:spcAft>
              <a:buNone/>
            </a:pPr>
            <a:r>
              <a:t/>
            </a:r>
            <a:endParaRPr sz="1600">
              <a:solidFill>
                <a:schemeClr val="dk1"/>
              </a:solidFill>
              <a:latin typeface="Times New Roman"/>
              <a:ea typeface="Times New Roman"/>
              <a:cs typeface="Times New Roman"/>
              <a:sym typeface="Times New Roman"/>
            </a:endParaRPr>
          </a:p>
        </p:txBody>
      </p:sp>
      <p:sp>
        <p:nvSpPr>
          <p:cNvPr id="199" name="Google Shape;199;p33"/>
          <p:cNvSpPr txBox="1"/>
          <p:nvPr/>
        </p:nvSpPr>
        <p:spPr>
          <a:xfrm>
            <a:off x="5042350" y="1197875"/>
            <a:ext cx="3842100" cy="340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We mentioned several of these at several meetings so the Mgt. Company will be more  consistent with violation letters.  The Mgt. Company will be referring violations to the HOA attorney by the 3rd letter. </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16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Catch mildew on siding early in the season so that it’s easier to control.</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PLEASE treat your lawns for dandelions in early spring.</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Recommend yards be mowed every week and string trimmed every 2 weeks (including fence line). </a:t>
            </a:r>
            <a:endParaRPr sz="1600">
              <a:solidFill>
                <a:schemeClr val="dk1"/>
              </a:solidFill>
              <a:latin typeface="Times New Roman"/>
              <a:ea typeface="Times New Roman"/>
              <a:cs typeface="Times New Roman"/>
              <a:sym typeface="Times New Roman"/>
            </a:endParaRPr>
          </a:p>
        </p:txBody>
      </p:sp>
      <p:pic>
        <p:nvPicPr>
          <p:cNvPr id="200" name="Google Shape;200;p33"/>
          <p:cNvPicPr preferRelativeResize="0"/>
          <p:nvPr/>
        </p:nvPicPr>
        <p:blipFill>
          <a:blip r:embed="rId3">
            <a:alphaModFix/>
          </a:blip>
          <a:stretch>
            <a:fillRect/>
          </a:stretch>
        </p:blipFill>
        <p:spPr>
          <a:xfrm>
            <a:off x="1278450" y="3538700"/>
            <a:ext cx="2778051" cy="1355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4"/>
          <p:cNvSpPr txBox="1"/>
          <p:nvPr>
            <p:ph type="title"/>
          </p:nvPr>
        </p:nvSpPr>
        <p:spPr>
          <a:xfrm>
            <a:off x="311700" y="186550"/>
            <a:ext cx="8520600" cy="613200"/>
          </a:xfrm>
          <a:prstGeom prst="rect">
            <a:avLst/>
          </a:prstGeom>
          <a:solidFill>
            <a:schemeClr val="lt2"/>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Mailboxes</a:t>
            </a:r>
            <a:r>
              <a:rPr b="1" lang="en">
                <a:latin typeface="Times New Roman"/>
                <a:ea typeface="Times New Roman"/>
                <a:cs typeface="Times New Roman"/>
                <a:sym typeface="Times New Roman"/>
              </a:rPr>
              <a:t> </a:t>
            </a:r>
            <a:r>
              <a:rPr lang="en"/>
              <a:t>									</a:t>
            </a:r>
            <a:r>
              <a:rPr lang="en"/>
              <a:t>  </a:t>
            </a:r>
            <a:r>
              <a:rPr lang="en" sz="1200"/>
              <a:t>Kim- my “soapbox”</a:t>
            </a:r>
            <a:endParaRPr sz="1200"/>
          </a:p>
        </p:txBody>
      </p:sp>
      <p:sp>
        <p:nvSpPr>
          <p:cNvPr id="206" name="Google Shape;206;p34"/>
          <p:cNvSpPr txBox="1"/>
          <p:nvPr>
            <p:ph idx="1" type="body"/>
          </p:nvPr>
        </p:nvSpPr>
        <p:spPr>
          <a:xfrm>
            <a:off x="363850" y="717625"/>
            <a:ext cx="8520600" cy="4137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latin typeface="Times New Roman"/>
                <a:ea typeface="Times New Roman"/>
                <a:cs typeface="Times New Roman"/>
                <a:sym typeface="Times New Roman"/>
              </a:rPr>
              <a:t>Weather appropriate letters for all violations will start going out on April 1st.   This is the 4th summer that we have had a special pricing agreement with Otto’s.  Mailbox posts being replaced needs to be a top priority for homeowners this summer.  There are still 99 homes that have needed to replace their post for 4 YEARS.  </a:t>
            </a:r>
            <a:endParaRPr sz="1600">
              <a:latin typeface="Times New Roman"/>
              <a:ea typeface="Times New Roman"/>
              <a:cs typeface="Times New Roman"/>
              <a:sym typeface="Times New Roman"/>
            </a:endParaRPr>
          </a:p>
          <a:p>
            <a:pPr indent="0" lvl="0" marL="0" rtl="0" algn="l">
              <a:spcBef>
                <a:spcPts val="1600"/>
              </a:spcBef>
              <a:spcAft>
                <a:spcPts val="0"/>
              </a:spcAft>
              <a:buNone/>
            </a:pPr>
            <a:r>
              <a:t/>
            </a:r>
            <a:endParaRPr sz="2400">
              <a:latin typeface="Times New Roman"/>
              <a:ea typeface="Times New Roman"/>
              <a:cs typeface="Times New Roman"/>
              <a:sym typeface="Times New Roman"/>
            </a:endParaRPr>
          </a:p>
          <a:p>
            <a:pPr indent="0" lvl="0" marL="0" rtl="0" algn="l">
              <a:spcBef>
                <a:spcPts val="1600"/>
              </a:spcBef>
              <a:spcAft>
                <a:spcPts val="0"/>
              </a:spcAft>
              <a:buNone/>
            </a:pPr>
            <a:r>
              <a:t/>
            </a:r>
            <a:endParaRPr sz="2400">
              <a:latin typeface="Times New Roman"/>
              <a:ea typeface="Times New Roman"/>
              <a:cs typeface="Times New Roman"/>
              <a:sym typeface="Times New Roman"/>
            </a:endParaRPr>
          </a:p>
          <a:p>
            <a:pPr indent="0" lvl="0" marL="0" rtl="0" algn="l">
              <a:spcBef>
                <a:spcPts val="1600"/>
              </a:spcBef>
              <a:spcAft>
                <a:spcPts val="0"/>
              </a:spcAft>
              <a:buNone/>
            </a:pPr>
            <a:r>
              <a:t/>
            </a:r>
            <a:endParaRPr sz="2400">
              <a:latin typeface="Times New Roman"/>
              <a:ea typeface="Times New Roman"/>
              <a:cs typeface="Times New Roman"/>
              <a:sym typeface="Times New Roman"/>
            </a:endParaRPr>
          </a:p>
          <a:p>
            <a:pPr indent="0" lvl="0" marL="0" rtl="0" algn="l">
              <a:spcBef>
                <a:spcPts val="1600"/>
              </a:spcBef>
              <a:spcAft>
                <a:spcPts val="0"/>
              </a:spcAft>
              <a:buNone/>
            </a:pPr>
            <a:r>
              <a:t/>
            </a:r>
            <a:endParaRPr sz="900">
              <a:latin typeface="Times New Roman"/>
              <a:ea typeface="Times New Roman"/>
              <a:cs typeface="Times New Roman"/>
              <a:sym typeface="Times New Roman"/>
            </a:endParaRPr>
          </a:p>
          <a:p>
            <a:pPr indent="0" lvl="0" marL="0" rtl="0" algn="l">
              <a:spcBef>
                <a:spcPts val="1600"/>
              </a:spcBef>
              <a:spcAft>
                <a:spcPts val="0"/>
              </a:spcAft>
              <a:buNone/>
            </a:pPr>
            <a:r>
              <a:rPr lang="en">
                <a:latin typeface="Times New Roman"/>
                <a:ea typeface="Times New Roman"/>
                <a:cs typeface="Times New Roman"/>
                <a:sym typeface="Times New Roman"/>
              </a:rPr>
              <a:t>We’re all busy people, but keeping our home maintained needs to be a </a:t>
            </a:r>
            <a:r>
              <a:rPr lang="en">
                <a:latin typeface="Times New Roman"/>
                <a:ea typeface="Times New Roman"/>
                <a:cs typeface="Times New Roman"/>
                <a:sym typeface="Times New Roman"/>
              </a:rPr>
              <a:t>priority</a:t>
            </a:r>
            <a:r>
              <a:rPr lang="en">
                <a:latin typeface="Times New Roman"/>
                <a:ea typeface="Times New Roman"/>
                <a:cs typeface="Times New Roman"/>
                <a:sym typeface="Times New Roman"/>
              </a:rPr>
              <a:t> for your family’s safety. </a:t>
            </a:r>
            <a:endParaRPr>
              <a:latin typeface="Times New Roman"/>
              <a:ea typeface="Times New Roman"/>
              <a:cs typeface="Times New Roman"/>
              <a:sym typeface="Times New Roman"/>
            </a:endParaRPr>
          </a:p>
          <a:p>
            <a:pPr indent="0" lvl="0" marL="457200" rtl="0" algn="l">
              <a:spcBef>
                <a:spcPts val="1600"/>
              </a:spcBef>
              <a:spcAft>
                <a:spcPts val="0"/>
              </a:spcAft>
              <a:buNone/>
            </a:pPr>
            <a:r>
              <a:t/>
            </a:r>
            <a:endParaRPr sz="2400">
              <a:latin typeface="Times New Roman"/>
              <a:ea typeface="Times New Roman"/>
              <a:cs typeface="Times New Roman"/>
              <a:sym typeface="Times New Roman"/>
            </a:endParaRPr>
          </a:p>
          <a:p>
            <a:pPr indent="0" lvl="0" marL="457200" rtl="0" algn="l">
              <a:spcBef>
                <a:spcPts val="1600"/>
              </a:spcBef>
              <a:spcAft>
                <a:spcPts val="1600"/>
              </a:spcAft>
              <a:buNone/>
            </a:pPr>
            <a:r>
              <a:t/>
            </a:r>
            <a:endParaRPr>
              <a:latin typeface="Times New Roman"/>
              <a:ea typeface="Times New Roman"/>
              <a:cs typeface="Times New Roman"/>
              <a:sym typeface="Times New Roman"/>
            </a:endParaRPr>
          </a:p>
        </p:txBody>
      </p:sp>
      <p:pic>
        <p:nvPicPr>
          <p:cNvPr id="207" name="Google Shape;207;p34"/>
          <p:cNvPicPr preferRelativeResize="0"/>
          <p:nvPr/>
        </p:nvPicPr>
        <p:blipFill>
          <a:blip r:embed="rId3">
            <a:alphaModFix/>
          </a:blip>
          <a:stretch>
            <a:fillRect/>
          </a:stretch>
        </p:blipFill>
        <p:spPr>
          <a:xfrm>
            <a:off x="7120425" y="2109850"/>
            <a:ext cx="1399448" cy="1980476"/>
          </a:xfrm>
          <a:prstGeom prst="rect">
            <a:avLst/>
          </a:prstGeom>
          <a:noFill/>
          <a:ln>
            <a:noFill/>
          </a:ln>
        </p:spPr>
      </p:pic>
      <p:pic>
        <p:nvPicPr>
          <p:cNvPr id="208" name="Google Shape;208;p34"/>
          <p:cNvPicPr preferRelativeResize="0"/>
          <p:nvPr/>
        </p:nvPicPr>
        <p:blipFill>
          <a:blip r:embed="rId4">
            <a:alphaModFix/>
          </a:blip>
          <a:stretch>
            <a:fillRect/>
          </a:stretch>
        </p:blipFill>
        <p:spPr>
          <a:xfrm>
            <a:off x="591974" y="2078837"/>
            <a:ext cx="2042475" cy="2042500"/>
          </a:xfrm>
          <a:prstGeom prst="rect">
            <a:avLst/>
          </a:prstGeom>
          <a:noFill/>
          <a:ln>
            <a:noFill/>
          </a:ln>
        </p:spPr>
      </p:pic>
      <p:pic>
        <p:nvPicPr>
          <p:cNvPr id="209" name="Google Shape;209;p34"/>
          <p:cNvPicPr preferRelativeResize="0"/>
          <p:nvPr/>
        </p:nvPicPr>
        <p:blipFill rotWithShape="1">
          <a:blip r:embed="rId5">
            <a:alphaModFix/>
          </a:blip>
          <a:srcRect b="12401" l="0" r="13126" t="4919"/>
          <a:stretch/>
        </p:blipFill>
        <p:spPr>
          <a:xfrm>
            <a:off x="4271150" y="2122375"/>
            <a:ext cx="1540826" cy="1955379"/>
          </a:xfrm>
          <a:prstGeom prst="rect">
            <a:avLst/>
          </a:prstGeom>
          <a:noFill/>
          <a:ln>
            <a:noFill/>
          </a:ln>
        </p:spPr>
      </p:pic>
      <p:sp>
        <p:nvSpPr>
          <p:cNvPr id="210" name="Google Shape;210;p34"/>
          <p:cNvSpPr txBox="1"/>
          <p:nvPr/>
        </p:nvSpPr>
        <p:spPr>
          <a:xfrm>
            <a:off x="311700" y="2122400"/>
            <a:ext cx="1372500" cy="6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Old Standard TT"/>
                <a:ea typeface="Old Standard TT"/>
                <a:cs typeface="Old Standard TT"/>
                <a:sym typeface="Old Standard TT"/>
              </a:rPr>
              <a:t>If purchased from Lowe’s, MUST have horizontal ends cut to match. </a:t>
            </a:r>
            <a:endParaRPr sz="900">
              <a:latin typeface="Old Standard TT"/>
              <a:ea typeface="Old Standard TT"/>
              <a:cs typeface="Old Standard TT"/>
              <a:sym typeface="Old Standard TT"/>
            </a:endParaRPr>
          </a:p>
        </p:txBody>
      </p:sp>
      <p:sp>
        <p:nvSpPr>
          <p:cNvPr id="211" name="Google Shape;211;p34"/>
          <p:cNvSpPr txBox="1"/>
          <p:nvPr/>
        </p:nvSpPr>
        <p:spPr>
          <a:xfrm>
            <a:off x="2711150" y="2155450"/>
            <a:ext cx="15408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Old Standard TT"/>
                <a:ea typeface="Old Standard TT"/>
                <a:cs typeface="Old Standard TT"/>
                <a:sym typeface="Old Standard TT"/>
              </a:rPr>
              <a:t>Purchased and installed by Otto’s.</a:t>
            </a:r>
            <a:endParaRPr sz="900">
              <a:latin typeface="Old Standard TT"/>
              <a:ea typeface="Old Standard TT"/>
              <a:cs typeface="Old Standard TT"/>
              <a:sym typeface="Old Standard TT"/>
            </a:endParaRPr>
          </a:p>
        </p:txBody>
      </p:sp>
      <p:sp>
        <p:nvSpPr>
          <p:cNvPr id="212" name="Google Shape;212;p34"/>
          <p:cNvSpPr/>
          <p:nvPr/>
        </p:nvSpPr>
        <p:spPr>
          <a:xfrm>
            <a:off x="3335588" y="2480700"/>
            <a:ext cx="844200" cy="182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4"/>
          <p:cNvSpPr/>
          <p:nvPr/>
        </p:nvSpPr>
        <p:spPr>
          <a:xfrm>
            <a:off x="6026475" y="2614800"/>
            <a:ext cx="844200" cy="182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4"/>
          <p:cNvSpPr txBox="1"/>
          <p:nvPr/>
        </p:nvSpPr>
        <p:spPr>
          <a:xfrm>
            <a:off x="5831175" y="2109850"/>
            <a:ext cx="1234800" cy="55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Old Standard TT"/>
                <a:ea typeface="Old Standard TT"/>
                <a:cs typeface="Old Standard TT"/>
                <a:sym typeface="Old Standard TT"/>
              </a:rPr>
              <a:t>Seams cracked, wood rotting, must be replaced. </a:t>
            </a:r>
            <a:endParaRPr sz="900">
              <a:latin typeface="Old Standard TT"/>
              <a:ea typeface="Old Standard TT"/>
              <a:cs typeface="Old Standard TT"/>
              <a:sym typeface="Old Standard TT"/>
            </a:endParaRPr>
          </a:p>
        </p:txBody>
      </p:sp>
      <p:sp>
        <p:nvSpPr>
          <p:cNvPr id="215" name="Google Shape;215;p34"/>
          <p:cNvSpPr txBox="1"/>
          <p:nvPr/>
        </p:nvSpPr>
        <p:spPr>
          <a:xfrm>
            <a:off x="2514050" y="2723550"/>
            <a:ext cx="1697100" cy="32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Old Standard TT"/>
                <a:ea typeface="Old Standard TT"/>
                <a:cs typeface="Old Standard TT"/>
                <a:sym typeface="Old Standard TT"/>
              </a:rPr>
              <a:t>Paint color from Home Depot. </a:t>
            </a:r>
            <a:endParaRPr sz="900">
              <a:latin typeface="Old Standard TT"/>
              <a:ea typeface="Old Standard TT"/>
              <a:cs typeface="Old Standard TT"/>
              <a:sym typeface="Old Standard TT"/>
            </a:endParaRPr>
          </a:p>
        </p:txBody>
      </p:sp>
      <p:sp>
        <p:nvSpPr>
          <p:cNvPr id="216" name="Google Shape;216;p34"/>
          <p:cNvSpPr/>
          <p:nvPr/>
        </p:nvSpPr>
        <p:spPr>
          <a:xfrm>
            <a:off x="3218475" y="3009350"/>
            <a:ext cx="194400" cy="1518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7" name="Google Shape;217;p34"/>
          <p:cNvPicPr preferRelativeResize="0"/>
          <p:nvPr/>
        </p:nvPicPr>
        <p:blipFill rotWithShape="1">
          <a:blip r:embed="rId6">
            <a:alphaModFix/>
          </a:blip>
          <a:srcRect b="26138" l="0" r="0" t="25743"/>
          <a:stretch/>
        </p:blipFill>
        <p:spPr>
          <a:xfrm>
            <a:off x="2715637" y="3245850"/>
            <a:ext cx="1200078" cy="102659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ph type="title"/>
          </p:nvPr>
        </p:nvSpPr>
        <p:spPr>
          <a:xfrm>
            <a:off x="331200" y="165725"/>
            <a:ext cx="8520600" cy="613200"/>
          </a:xfrm>
          <a:prstGeom prst="rect">
            <a:avLst/>
          </a:prstGeom>
          <a:solidFill>
            <a:schemeClr val="lt2"/>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Otto’s Mailboxes                                                </a:t>
            </a:r>
            <a:r>
              <a:rPr lang="en" sz="1200"/>
              <a:t>Steve</a:t>
            </a:r>
            <a:endParaRPr sz="1200"/>
          </a:p>
        </p:txBody>
      </p:sp>
      <p:sp>
        <p:nvSpPr>
          <p:cNvPr id="223" name="Google Shape;223;p35"/>
          <p:cNvSpPr txBox="1"/>
          <p:nvPr>
            <p:ph idx="1" type="body"/>
          </p:nvPr>
        </p:nvSpPr>
        <p:spPr>
          <a:xfrm>
            <a:off x="311700" y="703950"/>
            <a:ext cx="8520600" cy="1530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t>Some mailboxes and posts need to be replaced.  Big Box stores do NOT have mailboxes or mailbox posts that match our neighborhood.  Otto’s prices are the same, if not cheaper, than what you would pay online. Mailbox post paint color from Home Depot </a:t>
            </a:r>
            <a:r>
              <a:rPr lang="en" sz="1400" u="sng">
                <a:solidFill>
                  <a:srgbClr val="1155CC"/>
                </a:solidFill>
                <a:hlinkClick r:id="rId3">
                  <a:extLst>
                    <a:ext uri="{A12FA001-AC4F-418D-AE19-62706E023703}">
                      <ahyp:hlinkClr val="tx"/>
                    </a:ext>
                  </a:extLst>
                </a:hlinkClick>
              </a:rPr>
              <a:t>http://cgwakefield.com/mailbox-post-provider/</a:t>
            </a:r>
            <a:endParaRPr sz="1400">
              <a:solidFill>
                <a:srgbClr val="1155CC"/>
              </a:solidFill>
            </a:endParaRPr>
          </a:p>
          <a:p>
            <a:pPr indent="0" lvl="0" marL="0" rtl="0" algn="l">
              <a:spcBef>
                <a:spcPts val="1600"/>
              </a:spcBef>
              <a:spcAft>
                <a:spcPts val="1600"/>
              </a:spcAft>
              <a:buNone/>
            </a:pPr>
            <a:r>
              <a:rPr lang="en" sz="1400"/>
              <a:t>Otto’s neighborhood discount until Dec 31, 2021.  Sale for Wakefield will be the week of April </a:t>
            </a:r>
            <a:r>
              <a:rPr lang="en" sz="1400">
                <a:solidFill>
                  <a:srgbClr val="000000"/>
                </a:solidFill>
              </a:rPr>
              <a:t>13-17</a:t>
            </a:r>
            <a:r>
              <a:rPr lang="en" sz="1400">
                <a:solidFill>
                  <a:srgbClr val="CC0000"/>
                </a:solidFill>
              </a:rPr>
              <a:t> </a:t>
            </a:r>
            <a:r>
              <a:rPr lang="en" sz="1400"/>
              <a:t>at 15% off of the DISCOUNTED price.  We will send flyers in the mail. Save up to $56.72 the week of the sale.</a:t>
            </a:r>
            <a:endParaRPr sz="1400"/>
          </a:p>
        </p:txBody>
      </p:sp>
      <p:sp>
        <p:nvSpPr>
          <p:cNvPr id="224" name="Google Shape;224;p35"/>
          <p:cNvSpPr txBox="1"/>
          <p:nvPr/>
        </p:nvSpPr>
        <p:spPr>
          <a:xfrm>
            <a:off x="7901775" y="2500525"/>
            <a:ext cx="999300" cy="23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April Sale</a:t>
            </a:r>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solidFill>
                  <a:srgbClr val="E06666"/>
                </a:solidFill>
              </a:rPr>
              <a:t>$81.86</a:t>
            </a:r>
            <a:endParaRPr sz="1200">
              <a:solidFill>
                <a:srgbClr val="E06666"/>
              </a:solidFill>
            </a:endParaRPr>
          </a:p>
          <a:p>
            <a:pPr indent="0" lvl="0" marL="0" rtl="0" algn="l">
              <a:spcBef>
                <a:spcPts val="0"/>
              </a:spcBef>
              <a:spcAft>
                <a:spcPts val="0"/>
              </a:spcAft>
              <a:buNone/>
            </a:pPr>
            <a:r>
              <a:rPr lang="en" sz="1200">
                <a:solidFill>
                  <a:srgbClr val="E06666"/>
                </a:solidFill>
              </a:rPr>
              <a:t>$106.86</a:t>
            </a:r>
            <a:endParaRPr sz="1200">
              <a:solidFill>
                <a:srgbClr val="E06666"/>
              </a:solidFill>
            </a:endParaRPr>
          </a:p>
          <a:p>
            <a:pPr indent="0" lvl="0" marL="0" rtl="0" algn="l">
              <a:spcBef>
                <a:spcPts val="0"/>
              </a:spcBef>
              <a:spcAft>
                <a:spcPts val="0"/>
              </a:spcAft>
              <a:buNone/>
            </a:pPr>
            <a:r>
              <a:t/>
            </a:r>
            <a:endParaRPr sz="1200">
              <a:solidFill>
                <a:srgbClr val="E06666"/>
              </a:solidFill>
            </a:endParaRPr>
          </a:p>
          <a:p>
            <a:pPr indent="0" lvl="0" marL="0" rtl="0" algn="l">
              <a:spcBef>
                <a:spcPts val="0"/>
              </a:spcBef>
              <a:spcAft>
                <a:spcPts val="0"/>
              </a:spcAft>
              <a:buNone/>
            </a:pPr>
            <a:r>
              <a:rPr lang="en" sz="1200">
                <a:solidFill>
                  <a:srgbClr val="E06666"/>
                </a:solidFill>
              </a:rPr>
              <a:t>$131.88</a:t>
            </a:r>
            <a:endParaRPr sz="1200">
              <a:solidFill>
                <a:srgbClr val="E06666"/>
              </a:solidFill>
            </a:endParaRPr>
          </a:p>
          <a:p>
            <a:pPr indent="0" lvl="0" marL="0" rtl="0" algn="l">
              <a:spcBef>
                <a:spcPts val="0"/>
              </a:spcBef>
              <a:spcAft>
                <a:spcPts val="0"/>
              </a:spcAft>
              <a:buNone/>
            </a:pPr>
            <a:r>
              <a:rPr lang="en" sz="1200">
                <a:solidFill>
                  <a:srgbClr val="E06666"/>
                </a:solidFill>
              </a:rPr>
              <a:t>$211.88</a:t>
            </a:r>
            <a:endParaRPr sz="1200">
              <a:solidFill>
                <a:srgbClr val="E06666"/>
              </a:solidFill>
            </a:endParaRPr>
          </a:p>
          <a:p>
            <a:pPr indent="0" lvl="0" marL="0" rtl="0" algn="l">
              <a:spcBef>
                <a:spcPts val="0"/>
              </a:spcBef>
              <a:spcAft>
                <a:spcPts val="0"/>
              </a:spcAft>
              <a:buNone/>
            </a:pPr>
            <a:r>
              <a:t/>
            </a:r>
            <a:endParaRPr sz="1200">
              <a:solidFill>
                <a:srgbClr val="E06666"/>
              </a:solidFill>
            </a:endParaRPr>
          </a:p>
          <a:p>
            <a:pPr indent="0" lvl="0" marL="0" rtl="0" algn="l">
              <a:spcBef>
                <a:spcPts val="0"/>
              </a:spcBef>
              <a:spcAft>
                <a:spcPts val="0"/>
              </a:spcAft>
              <a:buNone/>
            </a:pPr>
            <a:r>
              <a:rPr lang="en" sz="1200">
                <a:solidFill>
                  <a:srgbClr val="E06666"/>
                </a:solidFill>
              </a:rPr>
              <a:t>$213.73</a:t>
            </a:r>
            <a:endParaRPr sz="1200">
              <a:solidFill>
                <a:srgbClr val="E06666"/>
              </a:solidFill>
            </a:endParaRPr>
          </a:p>
          <a:p>
            <a:pPr indent="0" lvl="0" marL="0" rtl="0" algn="l">
              <a:spcBef>
                <a:spcPts val="0"/>
              </a:spcBef>
              <a:spcAft>
                <a:spcPts val="0"/>
              </a:spcAft>
              <a:buNone/>
            </a:pPr>
            <a:r>
              <a:rPr lang="en" sz="1200">
                <a:solidFill>
                  <a:srgbClr val="E06666"/>
                </a:solidFill>
              </a:rPr>
              <a:t>$293.73</a:t>
            </a:r>
            <a:endParaRPr sz="1200">
              <a:solidFill>
                <a:srgbClr val="E06666"/>
              </a:solidFill>
            </a:endParaRPr>
          </a:p>
          <a:p>
            <a:pPr indent="0" lvl="0" marL="0" rtl="0" algn="l">
              <a:spcBef>
                <a:spcPts val="0"/>
              </a:spcBef>
              <a:spcAft>
                <a:spcPts val="0"/>
              </a:spcAft>
              <a:buNone/>
            </a:pPr>
            <a:r>
              <a:t/>
            </a:r>
            <a:endParaRPr sz="1200"/>
          </a:p>
        </p:txBody>
      </p:sp>
      <p:pic>
        <p:nvPicPr>
          <p:cNvPr id="225" name="Google Shape;225;p35"/>
          <p:cNvPicPr preferRelativeResize="0"/>
          <p:nvPr/>
        </p:nvPicPr>
        <p:blipFill>
          <a:blip r:embed="rId4">
            <a:alphaModFix/>
          </a:blip>
          <a:stretch>
            <a:fillRect/>
          </a:stretch>
        </p:blipFill>
        <p:spPr>
          <a:xfrm>
            <a:off x="508275" y="2739725"/>
            <a:ext cx="7393499" cy="2135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ph type="title"/>
          </p:nvPr>
        </p:nvSpPr>
        <p:spPr>
          <a:xfrm>
            <a:off x="311700" y="259425"/>
            <a:ext cx="8520600" cy="613200"/>
          </a:xfrm>
          <a:prstGeom prst="rect">
            <a:avLst/>
          </a:prstGeom>
          <a:solidFill>
            <a:schemeClr val="lt2"/>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Home Sales</a:t>
            </a:r>
            <a:r>
              <a:rPr b="1" lang="en">
                <a:latin typeface="Times New Roman"/>
                <a:ea typeface="Times New Roman"/>
                <a:cs typeface="Times New Roman"/>
                <a:sym typeface="Times New Roman"/>
              </a:rPr>
              <a:t> </a:t>
            </a:r>
            <a:r>
              <a:rPr lang="en"/>
              <a:t>                                          </a:t>
            </a:r>
            <a:r>
              <a:rPr lang="en" sz="1200"/>
              <a:t>                         Steve</a:t>
            </a:r>
            <a:endParaRPr sz="1200"/>
          </a:p>
        </p:txBody>
      </p:sp>
      <p:sp>
        <p:nvSpPr>
          <p:cNvPr id="231" name="Google Shape;231;p36"/>
          <p:cNvSpPr txBox="1"/>
          <p:nvPr>
            <p:ph idx="1" type="body"/>
          </p:nvPr>
        </p:nvSpPr>
        <p:spPr>
          <a:xfrm>
            <a:off x="373950" y="717625"/>
            <a:ext cx="8520600" cy="41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If you are selling your home, please have your real estate agent prepare a binder with a copy of the following items and place it on your kitchen island during showings:</a:t>
            </a:r>
            <a:endParaRPr sz="2400">
              <a:latin typeface="Times New Roman"/>
              <a:ea typeface="Times New Roman"/>
              <a:cs typeface="Times New Roman"/>
              <a:sym typeface="Times New Roman"/>
            </a:endParaRPr>
          </a:p>
          <a:p>
            <a:pPr indent="-381000" lvl="0" marL="457200" rtl="0" algn="l">
              <a:spcBef>
                <a:spcPts val="1600"/>
              </a:spcBef>
              <a:spcAft>
                <a:spcPts val="0"/>
              </a:spcAft>
              <a:buSzPts val="2400"/>
              <a:buFont typeface="Times New Roman"/>
              <a:buChar char="●"/>
            </a:pPr>
            <a:r>
              <a:rPr lang="en" sz="2400">
                <a:latin typeface="Times New Roman"/>
                <a:ea typeface="Times New Roman"/>
                <a:cs typeface="Times New Roman"/>
                <a:sym typeface="Times New Roman"/>
              </a:rPr>
              <a:t>Covenants</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Rules and Regulations</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By-Laws</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Rental Restriction Amendment</a:t>
            </a:r>
            <a:endParaRPr sz="2400">
              <a:latin typeface="Times New Roman"/>
              <a:ea typeface="Times New Roman"/>
              <a:cs typeface="Times New Roman"/>
              <a:sym typeface="Times New Roman"/>
            </a:endParaRPr>
          </a:p>
          <a:p>
            <a:pPr indent="0" lvl="0" marL="0" rtl="0" algn="l">
              <a:spcBef>
                <a:spcPts val="1600"/>
              </a:spcBef>
              <a:spcAft>
                <a:spcPts val="0"/>
              </a:spcAft>
              <a:buNone/>
            </a:pPr>
            <a:r>
              <a:rPr lang="en" sz="2400">
                <a:latin typeface="Times New Roman"/>
                <a:ea typeface="Times New Roman"/>
                <a:cs typeface="Times New Roman"/>
                <a:sym typeface="Times New Roman"/>
              </a:rPr>
              <a:t>All can be found under the “Governing Documents” on </a:t>
            </a:r>
            <a:r>
              <a:rPr b="1" lang="en" sz="2400">
                <a:solidFill>
                  <a:srgbClr val="0000FF"/>
                </a:solidFill>
                <a:uFill>
                  <a:noFill/>
                </a:uFill>
                <a:latin typeface="Times New Roman"/>
                <a:ea typeface="Times New Roman"/>
                <a:cs typeface="Times New Roman"/>
                <a:sym typeface="Times New Roman"/>
                <a:hlinkClick r:id="rId3">
                  <a:extLst>
                    <a:ext uri="{A12FA001-AC4F-418D-AE19-62706E023703}">
                      <ahyp:hlinkClr val="tx"/>
                    </a:ext>
                  </a:extLst>
                </a:hlinkClick>
              </a:rPr>
              <a:t>www.cgwakefield</a:t>
            </a:r>
            <a:r>
              <a:rPr b="1" lang="en" sz="2400">
                <a:solidFill>
                  <a:srgbClr val="0000FF"/>
                </a:solidFill>
                <a:latin typeface="Times New Roman"/>
                <a:ea typeface="Times New Roman"/>
                <a:cs typeface="Times New Roman"/>
                <a:sym typeface="Times New Roman"/>
              </a:rPr>
              <a:t>.com</a:t>
            </a:r>
            <a:endParaRPr b="1" sz="2400">
              <a:solidFill>
                <a:srgbClr val="0000FF"/>
              </a:solidFill>
              <a:latin typeface="Times New Roman"/>
              <a:ea typeface="Times New Roman"/>
              <a:cs typeface="Times New Roman"/>
              <a:sym typeface="Times New Roman"/>
            </a:endParaRPr>
          </a:p>
          <a:p>
            <a:pPr indent="0" lvl="0" marL="457200" rtl="0" algn="l">
              <a:spcBef>
                <a:spcPts val="1600"/>
              </a:spcBef>
              <a:spcAft>
                <a:spcPts val="1600"/>
              </a:spcAft>
              <a:buNone/>
            </a:pPr>
            <a:r>
              <a:t/>
            </a:r>
            <a:endParaRPr>
              <a:latin typeface="Times New Roman"/>
              <a:ea typeface="Times New Roman"/>
              <a:cs typeface="Times New Roman"/>
              <a:sym typeface="Times New Roman"/>
            </a:endParaRPr>
          </a:p>
        </p:txBody>
      </p:sp>
      <p:pic>
        <p:nvPicPr>
          <p:cNvPr id="232" name="Google Shape;232;p36"/>
          <p:cNvPicPr preferRelativeResize="0"/>
          <p:nvPr/>
        </p:nvPicPr>
        <p:blipFill rotWithShape="1">
          <a:blip r:embed="rId4">
            <a:alphaModFix/>
          </a:blip>
          <a:srcRect b="8082" l="10222" r="9027" t="10358"/>
          <a:stretch/>
        </p:blipFill>
        <p:spPr>
          <a:xfrm>
            <a:off x="6143900" y="1669150"/>
            <a:ext cx="2455526" cy="2445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7"/>
          <p:cNvSpPr txBox="1"/>
          <p:nvPr>
            <p:ph type="title"/>
          </p:nvPr>
        </p:nvSpPr>
        <p:spPr>
          <a:xfrm>
            <a:off x="311700" y="259425"/>
            <a:ext cx="8520600" cy="613200"/>
          </a:xfrm>
          <a:prstGeom prst="rect">
            <a:avLst/>
          </a:prstGeom>
          <a:solidFill>
            <a:schemeClr val="lt2"/>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Welcoming committee</a:t>
            </a:r>
            <a:r>
              <a:rPr lang="en"/>
              <a:t>                                      </a:t>
            </a:r>
            <a:r>
              <a:rPr lang="en" sz="1200"/>
              <a:t>Dave</a:t>
            </a:r>
            <a:endParaRPr sz="1200"/>
          </a:p>
        </p:txBody>
      </p:sp>
      <p:sp>
        <p:nvSpPr>
          <p:cNvPr id="238" name="Google Shape;238;p37"/>
          <p:cNvSpPr txBox="1"/>
          <p:nvPr>
            <p:ph idx="1" type="body"/>
          </p:nvPr>
        </p:nvSpPr>
        <p:spPr>
          <a:xfrm>
            <a:off x="373950" y="980375"/>
            <a:ext cx="8520600" cy="371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Thanks to Dave and Colleen for doing such a great job last year!</a:t>
            </a:r>
            <a:endParaRPr sz="2400">
              <a:latin typeface="Times New Roman"/>
              <a:ea typeface="Times New Roman"/>
              <a:cs typeface="Times New Roman"/>
              <a:sym typeface="Times New Roman"/>
            </a:endParaRPr>
          </a:p>
          <a:p>
            <a:pPr indent="-381000" lvl="0" marL="457200" rtl="0" algn="l">
              <a:spcBef>
                <a:spcPts val="1600"/>
              </a:spcBef>
              <a:spcAft>
                <a:spcPts val="0"/>
              </a:spcAft>
              <a:buSzPts val="2400"/>
              <a:buFont typeface="Times New Roman"/>
              <a:buChar char="●"/>
            </a:pPr>
            <a:r>
              <a:rPr lang="en" sz="2400">
                <a:latin typeface="Times New Roman"/>
                <a:ea typeface="Times New Roman"/>
                <a:cs typeface="Times New Roman"/>
                <a:sym typeface="Times New Roman"/>
              </a:rPr>
              <a:t>Help buy supplies, budget provided                                            by the Board</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Assemble baskets-Colleen</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Need someone to replace</a:t>
            </a:r>
            <a:endParaRPr sz="2400">
              <a:latin typeface="Times New Roman"/>
              <a:ea typeface="Times New Roman"/>
              <a:cs typeface="Times New Roman"/>
              <a:sym typeface="Times New Roman"/>
            </a:endParaRPr>
          </a:p>
          <a:p>
            <a:pPr indent="0" lvl="0" marL="457200" rtl="0" algn="l">
              <a:spcBef>
                <a:spcPts val="1600"/>
              </a:spcBef>
              <a:spcAft>
                <a:spcPts val="0"/>
              </a:spcAft>
              <a:buNone/>
            </a:pPr>
            <a:r>
              <a:rPr lang="en" sz="2400">
                <a:latin typeface="Times New Roman"/>
                <a:ea typeface="Times New Roman"/>
                <a:cs typeface="Times New Roman"/>
                <a:sym typeface="Times New Roman"/>
              </a:rPr>
              <a:t>Dave for delivery. </a:t>
            </a:r>
            <a:endParaRPr sz="2400">
              <a:latin typeface="Times New Roman"/>
              <a:ea typeface="Times New Roman"/>
              <a:cs typeface="Times New Roman"/>
              <a:sym typeface="Times New Roman"/>
            </a:endParaRPr>
          </a:p>
          <a:p>
            <a:pPr indent="0" lvl="0" marL="0" rtl="0" algn="l">
              <a:spcBef>
                <a:spcPts val="1600"/>
              </a:spcBef>
              <a:spcAft>
                <a:spcPts val="0"/>
              </a:spcAft>
              <a:buNone/>
            </a:pPr>
            <a:r>
              <a:t/>
            </a:r>
            <a:endParaRPr b="1" sz="2400">
              <a:solidFill>
                <a:srgbClr val="0000FF"/>
              </a:solidFill>
              <a:latin typeface="Times New Roman"/>
              <a:ea typeface="Times New Roman"/>
              <a:cs typeface="Times New Roman"/>
              <a:sym typeface="Times New Roman"/>
            </a:endParaRPr>
          </a:p>
          <a:p>
            <a:pPr indent="0" lvl="0" marL="457200" rtl="0" algn="l">
              <a:spcBef>
                <a:spcPts val="1600"/>
              </a:spcBef>
              <a:spcAft>
                <a:spcPts val="1600"/>
              </a:spcAft>
              <a:buNone/>
            </a:pPr>
            <a:r>
              <a:t/>
            </a:r>
            <a:endParaRPr>
              <a:latin typeface="Times New Roman"/>
              <a:ea typeface="Times New Roman"/>
              <a:cs typeface="Times New Roman"/>
              <a:sym typeface="Times New Roman"/>
            </a:endParaRPr>
          </a:p>
        </p:txBody>
      </p:sp>
      <p:pic>
        <p:nvPicPr>
          <p:cNvPr id="239" name="Google Shape;239;p37"/>
          <p:cNvPicPr preferRelativeResize="0"/>
          <p:nvPr/>
        </p:nvPicPr>
        <p:blipFill rotWithShape="1">
          <a:blip r:embed="rId3">
            <a:alphaModFix/>
          </a:blip>
          <a:srcRect b="16239" l="0" r="0" t="23725"/>
          <a:stretch/>
        </p:blipFill>
        <p:spPr>
          <a:xfrm>
            <a:off x="5388525" y="3019950"/>
            <a:ext cx="3302299" cy="1113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8"/>
          <p:cNvSpPr txBox="1"/>
          <p:nvPr>
            <p:ph type="title"/>
          </p:nvPr>
        </p:nvSpPr>
        <p:spPr>
          <a:xfrm>
            <a:off x="311700" y="445025"/>
            <a:ext cx="8520600" cy="613200"/>
          </a:xfrm>
          <a:prstGeom prst="rect">
            <a:avLst/>
          </a:prstGeom>
          <a:solidFill>
            <a:schemeClr val="lt2"/>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700"/>
              <a:t>Amendment to Covenants as Proposed by Homeowners</a:t>
            </a:r>
            <a:endParaRPr sz="2700"/>
          </a:p>
        </p:txBody>
      </p:sp>
      <p:sp>
        <p:nvSpPr>
          <p:cNvPr id="245" name="Google Shape;245;p38"/>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(Paul) </a:t>
            </a:r>
            <a:r>
              <a:rPr lang="en" sz="1800"/>
              <a:t>Steps to follow:</a:t>
            </a:r>
            <a:endParaRPr sz="1800"/>
          </a:p>
          <a:p>
            <a:pPr indent="-342900" lvl="0" marL="457200" rtl="0" algn="l">
              <a:spcBef>
                <a:spcPts val="1600"/>
              </a:spcBef>
              <a:spcAft>
                <a:spcPts val="0"/>
              </a:spcAft>
              <a:buSzPts val="1800"/>
              <a:buAutoNum type="arabicPeriod"/>
            </a:pPr>
            <a:r>
              <a:rPr b="1" lang="en" sz="1800"/>
              <a:t>Covenants pg 20- ARTICLE IX, Sec. 9.1 (ii)</a:t>
            </a:r>
            <a:r>
              <a:rPr lang="en" sz="1800"/>
              <a:t>   50% of homeowners must propose an amendment (by petition) and present it to the Board</a:t>
            </a:r>
            <a:endParaRPr sz="1800"/>
          </a:p>
          <a:p>
            <a:pPr indent="-342900" lvl="0" marL="457200" rtl="0" algn="l">
              <a:spcBef>
                <a:spcPts val="0"/>
              </a:spcBef>
              <a:spcAft>
                <a:spcPts val="0"/>
              </a:spcAft>
              <a:buSzPts val="1800"/>
              <a:buAutoNum type="arabicPeriod"/>
            </a:pPr>
            <a:r>
              <a:rPr b="1" lang="en" sz="1800"/>
              <a:t>(iii)</a:t>
            </a:r>
            <a:r>
              <a:rPr lang="en" sz="1800"/>
              <a:t> Lawyer writes up the proposed amendment and holds a “Special Meeting” to discuss proposed amendment  (</a:t>
            </a:r>
            <a:r>
              <a:rPr lang="en" sz="1800"/>
              <a:t>Estimated cost $2,000-$2,500)</a:t>
            </a:r>
            <a:endParaRPr/>
          </a:p>
        </p:txBody>
      </p:sp>
      <p:sp>
        <p:nvSpPr>
          <p:cNvPr id="246" name="Google Shape;246;p38"/>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3. </a:t>
            </a:r>
            <a:r>
              <a:rPr b="1" lang="en" sz="1800"/>
              <a:t> </a:t>
            </a:r>
            <a:r>
              <a:rPr b="1" lang="en" sz="1800"/>
              <a:t>(v)</a:t>
            </a:r>
            <a:r>
              <a:rPr lang="en" sz="1800"/>
              <a:t> 18 months to collect ⅔ vote to pass </a:t>
            </a:r>
            <a:r>
              <a:rPr lang="en" sz="1600"/>
              <a:t> (273 homes = 181 votes of homeowners in good standing)</a:t>
            </a:r>
            <a:endParaRPr sz="1600"/>
          </a:p>
          <a:p>
            <a:pPr indent="0" lvl="0" marL="0" rtl="0" algn="l">
              <a:spcBef>
                <a:spcPts val="1600"/>
              </a:spcBef>
              <a:spcAft>
                <a:spcPts val="0"/>
              </a:spcAft>
              <a:buNone/>
            </a:pPr>
            <a:r>
              <a:rPr lang="en" sz="1800"/>
              <a:t>4.  Lawyer files with Johnson County  (Estimated cost $1,000)</a:t>
            </a:r>
            <a:endParaRPr sz="1800"/>
          </a:p>
          <a:p>
            <a:pPr indent="0" lvl="0" marL="0" rtl="0" algn="l">
              <a:spcBef>
                <a:spcPts val="1600"/>
              </a:spcBef>
              <a:spcAft>
                <a:spcPts val="0"/>
              </a:spcAft>
              <a:buNone/>
            </a:pPr>
            <a:r>
              <a:rPr lang="en" sz="1800"/>
              <a:t>Total cost for Rental Restriction Amendment was = $3,666</a:t>
            </a:r>
            <a:endParaRPr sz="18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250" name="Shape 250"/>
        <p:cNvGrpSpPr/>
        <p:nvPr/>
      </p:nvGrpSpPr>
      <p:grpSpPr>
        <a:xfrm>
          <a:off x="0" y="0"/>
          <a:ext cx="0" cy="0"/>
          <a:chOff x="0" y="0"/>
          <a:chExt cx="0" cy="0"/>
        </a:xfrm>
      </p:grpSpPr>
      <p:sp>
        <p:nvSpPr>
          <p:cNvPr id="251" name="Google Shape;251;p39"/>
          <p:cNvSpPr txBox="1"/>
          <p:nvPr>
            <p:ph type="title"/>
          </p:nvPr>
        </p:nvSpPr>
        <p:spPr>
          <a:xfrm>
            <a:off x="458800" y="58526"/>
            <a:ext cx="6396900" cy="499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D9D9D9"/>
                </a:solidFill>
              </a:rPr>
              <a:t>Common Courtesy Items</a:t>
            </a:r>
            <a:endParaRPr b="1" sz="2400">
              <a:solidFill>
                <a:srgbClr val="D9D9D9"/>
              </a:solidFill>
            </a:endParaRPr>
          </a:p>
          <a:p>
            <a:pPr indent="0" lvl="0" marL="0" rtl="0" algn="ctr">
              <a:spcBef>
                <a:spcPts val="0"/>
              </a:spcBef>
              <a:spcAft>
                <a:spcPts val="0"/>
              </a:spcAft>
              <a:buNone/>
            </a:pPr>
            <a:r>
              <a:t/>
            </a:r>
            <a:endParaRPr b="1" sz="1000">
              <a:solidFill>
                <a:srgbClr val="D9D9D9"/>
              </a:solidFill>
            </a:endParaRPr>
          </a:p>
          <a:p>
            <a:pPr indent="-342900" lvl="0" marL="457200" rtl="0" algn="l">
              <a:spcBef>
                <a:spcPts val="0"/>
              </a:spcBef>
              <a:spcAft>
                <a:spcPts val="0"/>
              </a:spcAft>
              <a:buSzPts val="1800"/>
              <a:buAutoNum type="arabicPeriod"/>
            </a:pPr>
            <a:r>
              <a:rPr lang="en" sz="1800"/>
              <a:t>Please make sure dogs are not barking during quiet hours of 11pm-6am or all day by bringing them inside or using “bark control” collars. </a:t>
            </a:r>
            <a:endParaRPr sz="1800"/>
          </a:p>
          <a:p>
            <a:pPr indent="-342900" lvl="0" marL="457200" rtl="0" algn="l">
              <a:spcBef>
                <a:spcPts val="0"/>
              </a:spcBef>
              <a:spcAft>
                <a:spcPts val="0"/>
              </a:spcAft>
              <a:buSzPts val="1800"/>
              <a:buAutoNum type="arabicPeriod"/>
            </a:pPr>
            <a:r>
              <a:rPr lang="en" sz="1800"/>
              <a:t>Pick up all dog messes when walking your pet.</a:t>
            </a:r>
            <a:endParaRPr sz="1800"/>
          </a:p>
          <a:p>
            <a:pPr indent="-342900" lvl="0" marL="457200" rtl="0" algn="l">
              <a:spcBef>
                <a:spcPts val="0"/>
              </a:spcBef>
              <a:spcAft>
                <a:spcPts val="0"/>
              </a:spcAft>
              <a:buSzPts val="1800"/>
              <a:buAutoNum type="arabicPeriod"/>
            </a:pPr>
            <a:r>
              <a:rPr lang="en" sz="1800"/>
              <a:t>Talk to your kids:</a:t>
            </a:r>
            <a:endParaRPr sz="1800"/>
          </a:p>
          <a:p>
            <a:pPr indent="-342900" lvl="1" marL="914400" rtl="0" algn="l">
              <a:spcBef>
                <a:spcPts val="0"/>
              </a:spcBef>
              <a:spcAft>
                <a:spcPts val="0"/>
              </a:spcAft>
              <a:buSzPts val="1800"/>
              <a:buAutoNum type="alphaLcPeriod"/>
            </a:pPr>
            <a:r>
              <a:rPr lang="en" sz="1800"/>
              <a:t>Not to throw the big ‘rip-rap’ rocks into the pond drains.</a:t>
            </a:r>
            <a:endParaRPr sz="1800"/>
          </a:p>
          <a:p>
            <a:pPr indent="-342900" lvl="1" marL="914400" rtl="0" algn="l">
              <a:spcBef>
                <a:spcPts val="0"/>
              </a:spcBef>
              <a:spcAft>
                <a:spcPts val="0"/>
              </a:spcAft>
              <a:buSzPts val="1800"/>
              <a:buAutoNum type="alphaLcPeriod"/>
            </a:pPr>
            <a:r>
              <a:rPr lang="en" sz="1800"/>
              <a:t>NOT to walk on ice on the pond.</a:t>
            </a:r>
            <a:endParaRPr sz="1800"/>
          </a:p>
          <a:p>
            <a:pPr indent="-342900" lvl="1" marL="914400" rtl="0" algn="l">
              <a:spcBef>
                <a:spcPts val="0"/>
              </a:spcBef>
              <a:spcAft>
                <a:spcPts val="0"/>
              </a:spcAft>
              <a:buSzPts val="1800"/>
              <a:buAutoNum type="alphaLcPeriod"/>
            </a:pPr>
            <a:r>
              <a:rPr lang="en" sz="1800"/>
              <a:t>To be respectful of the playground. No climbing on canopy, no big kids in baby swings, no rude language or disrespect towards adults. Hours 7am-10pm</a:t>
            </a:r>
            <a:endParaRPr sz="1800"/>
          </a:p>
          <a:p>
            <a:pPr indent="-342900" lvl="0" marL="457200" rtl="0" algn="l">
              <a:spcBef>
                <a:spcPts val="0"/>
              </a:spcBef>
              <a:spcAft>
                <a:spcPts val="0"/>
              </a:spcAft>
              <a:buSzPts val="1800"/>
              <a:buAutoNum type="arabicPeriod"/>
            </a:pPr>
            <a:r>
              <a:rPr lang="en" sz="1800"/>
              <a:t>Facebook is the easiest place for us to spread information quickly.  The Nextdoor app is not managed by the board.  It is fine for general info, but not for Wakefield specific issues. </a:t>
            </a:r>
            <a:endParaRPr sz="1800"/>
          </a:p>
        </p:txBody>
      </p:sp>
      <p:pic>
        <p:nvPicPr>
          <p:cNvPr descr="Riprap.jpg ..." id="252" name="Google Shape;252;p39"/>
          <p:cNvPicPr preferRelativeResize="0"/>
          <p:nvPr/>
        </p:nvPicPr>
        <p:blipFill rotWithShape="1">
          <a:blip r:embed="rId3">
            <a:alphaModFix/>
          </a:blip>
          <a:srcRect b="0" l="12730" r="24463" t="11339"/>
          <a:stretch/>
        </p:blipFill>
        <p:spPr>
          <a:xfrm flipH="1">
            <a:off x="7509102" y="1870375"/>
            <a:ext cx="959974" cy="1016375"/>
          </a:xfrm>
          <a:prstGeom prst="rect">
            <a:avLst/>
          </a:prstGeom>
          <a:noFill/>
          <a:ln>
            <a:noFill/>
          </a:ln>
        </p:spPr>
      </p:pic>
      <p:pic>
        <p:nvPicPr>
          <p:cNvPr id="253" name="Google Shape;253;p39"/>
          <p:cNvPicPr preferRelativeResize="0"/>
          <p:nvPr/>
        </p:nvPicPr>
        <p:blipFill rotWithShape="1">
          <a:blip r:embed="rId4">
            <a:alphaModFix/>
          </a:blip>
          <a:srcRect b="16624" l="0" r="0" t="19947"/>
          <a:stretch/>
        </p:blipFill>
        <p:spPr>
          <a:xfrm>
            <a:off x="7329675" y="3188775"/>
            <a:ext cx="1422700" cy="1602700"/>
          </a:xfrm>
          <a:prstGeom prst="rect">
            <a:avLst/>
          </a:prstGeom>
          <a:noFill/>
          <a:ln>
            <a:noFill/>
          </a:ln>
        </p:spPr>
      </p:pic>
      <p:pic>
        <p:nvPicPr>
          <p:cNvPr id="254" name="Google Shape;254;p39"/>
          <p:cNvPicPr preferRelativeResize="0"/>
          <p:nvPr/>
        </p:nvPicPr>
        <p:blipFill>
          <a:blip r:embed="rId5">
            <a:alphaModFix/>
          </a:blip>
          <a:stretch>
            <a:fillRect/>
          </a:stretch>
        </p:blipFill>
        <p:spPr>
          <a:xfrm>
            <a:off x="6697700" y="4448625"/>
            <a:ext cx="529275" cy="529275"/>
          </a:xfrm>
          <a:prstGeom prst="rect">
            <a:avLst/>
          </a:prstGeom>
          <a:noFill/>
          <a:ln>
            <a:noFill/>
          </a:ln>
        </p:spPr>
      </p:pic>
      <p:sp>
        <p:nvSpPr>
          <p:cNvPr id="255" name="Google Shape;255;p39"/>
          <p:cNvSpPr txBox="1"/>
          <p:nvPr/>
        </p:nvSpPr>
        <p:spPr>
          <a:xfrm>
            <a:off x="7647050" y="224050"/>
            <a:ext cx="5611200" cy="6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Kim</a:t>
            </a:r>
            <a:endParaRPr>
              <a:solidFill>
                <a:srgbClr val="FFFFFF"/>
              </a:solidFill>
            </a:endParaRPr>
          </a:p>
        </p:txBody>
      </p:sp>
      <p:pic>
        <p:nvPicPr>
          <p:cNvPr id="256" name="Google Shape;256;p39"/>
          <p:cNvPicPr preferRelativeResize="0"/>
          <p:nvPr/>
        </p:nvPicPr>
        <p:blipFill>
          <a:blip r:embed="rId6">
            <a:alphaModFix/>
          </a:blip>
          <a:stretch>
            <a:fillRect/>
          </a:stretch>
        </p:blipFill>
        <p:spPr>
          <a:xfrm>
            <a:off x="7311513" y="665675"/>
            <a:ext cx="1355148" cy="107717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0"/>
          <p:cNvSpPr txBox="1"/>
          <p:nvPr>
            <p:ph type="title"/>
          </p:nvPr>
        </p:nvSpPr>
        <p:spPr>
          <a:xfrm>
            <a:off x="311700" y="46525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Times New Roman"/>
                <a:ea typeface="Times New Roman"/>
                <a:cs typeface="Times New Roman"/>
                <a:sym typeface="Times New Roman"/>
              </a:rPr>
              <a:t>Election of New Board Members</a:t>
            </a:r>
            <a:endParaRPr b="1">
              <a:solidFill>
                <a:srgbClr val="FF0000"/>
              </a:solidFill>
              <a:latin typeface="Times New Roman"/>
              <a:ea typeface="Times New Roman"/>
              <a:cs typeface="Times New Roman"/>
              <a:sym typeface="Times New Roman"/>
            </a:endParaRPr>
          </a:p>
        </p:txBody>
      </p:sp>
      <p:sp>
        <p:nvSpPr>
          <p:cNvPr id="262" name="Google Shape;262;p40"/>
          <p:cNvSpPr txBox="1"/>
          <p:nvPr>
            <p:ph idx="1" type="body"/>
          </p:nvPr>
        </p:nvSpPr>
        <p:spPr>
          <a:xfrm>
            <a:off x="311700" y="1324075"/>
            <a:ext cx="39999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Up for Re-election:</a:t>
            </a:r>
            <a:endParaRPr sz="2400">
              <a:latin typeface="Times New Roman"/>
              <a:ea typeface="Times New Roman"/>
              <a:cs typeface="Times New Roman"/>
              <a:sym typeface="Times New Roman"/>
            </a:endParaRPr>
          </a:p>
          <a:p>
            <a:pPr indent="-381000" lvl="0" marL="457200" rtl="0" algn="l">
              <a:spcBef>
                <a:spcPts val="1600"/>
              </a:spcBef>
              <a:spcAft>
                <a:spcPts val="0"/>
              </a:spcAft>
              <a:buSzPts val="2400"/>
              <a:buFont typeface="Times New Roman"/>
              <a:buChar char="●"/>
            </a:pPr>
            <a:r>
              <a:rPr lang="en" sz="2400">
                <a:latin typeface="Times New Roman"/>
                <a:ea typeface="Times New Roman"/>
                <a:cs typeface="Times New Roman"/>
                <a:sym typeface="Times New Roman"/>
              </a:rPr>
              <a:t>Steve Pappas</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Rob Souchon</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Paul Liguori</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4 Open positions</a:t>
            </a:r>
            <a:endParaRPr sz="2400">
              <a:latin typeface="Times New Roman"/>
              <a:ea typeface="Times New Roman"/>
              <a:cs typeface="Times New Roman"/>
              <a:sym typeface="Times New Roman"/>
            </a:endParaRPr>
          </a:p>
        </p:txBody>
      </p:sp>
      <p:sp>
        <p:nvSpPr>
          <p:cNvPr id="263" name="Google Shape;263;p40"/>
          <p:cNvSpPr txBox="1"/>
          <p:nvPr>
            <p:ph idx="2" type="body"/>
          </p:nvPr>
        </p:nvSpPr>
        <p:spPr>
          <a:xfrm>
            <a:off x="4504200" y="1078450"/>
            <a:ext cx="4328100" cy="3860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Times New Roman"/>
              <a:buAutoNum type="arabicPeriod"/>
            </a:pPr>
            <a:r>
              <a:rPr lang="en" sz="2400">
                <a:latin typeface="Times New Roman"/>
                <a:ea typeface="Times New Roman"/>
                <a:cs typeface="Times New Roman"/>
                <a:sym typeface="Times New Roman"/>
              </a:rPr>
              <a:t>Call for volunteers to run for the board.</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AutoNum type="arabicPeriod"/>
            </a:pPr>
            <a:r>
              <a:rPr lang="en" sz="2400">
                <a:latin typeface="Times New Roman"/>
                <a:ea typeface="Times New Roman"/>
                <a:cs typeface="Times New Roman"/>
                <a:sym typeface="Times New Roman"/>
              </a:rPr>
              <a:t>One minute speech from each candidate.</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AutoNum type="arabicPeriod"/>
            </a:pPr>
            <a:r>
              <a:rPr lang="en" sz="2400">
                <a:latin typeface="Times New Roman"/>
                <a:ea typeface="Times New Roman"/>
                <a:cs typeface="Times New Roman"/>
                <a:sym typeface="Times New Roman"/>
              </a:rPr>
              <a:t>Vote</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AutoNum type="arabicPeriod"/>
            </a:pPr>
            <a:r>
              <a:rPr lang="en" sz="2400">
                <a:latin typeface="Times New Roman"/>
                <a:ea typeface="Times New Roman"/>
                <a:cs typeface="Times New Roman"/>
                <a:sym typeface="Times New Roman"/>
              </a:rPr>
              <a:t>Vote count by Meridian and a volunteer homeowner</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AutoNum type="arabicPeriod"/>
            </a:pPr>
            <a:r>
              <a:rPr lang="en" sz="2400">
                <a:latin typeface="Times New Roman"/>
                <a:ea typeface="Times New Roman"/>
                <a:cs typeface="Times New Roman"/>
                <a:sym typeface="Times New Roman"/>
              </a:rPr>
              <a:t>Introduction of the new 2020 Board. </a:t>
            </a:r>
            <a:endParaRPr sz="2400">
              <a:latin typeface="Times New Roman"/>
              <a:ea typeface="Times New Roman"/>
              <a:cs typeface="Times New Roman"/>
              <a:sym typeface="Times New Roman"/>
            </a:endParaRPr>
          </a:p>
        </p:txBody>
      </p:sp>
      <p:sp>
        <p:nvSpPr>
          <p:cNvPr id="264" name="Google Shape;264;p40"/>
          <p:cNvSpPr txBox="1"/>
          <p:nvPr/>
        </p:nvSpPr>
        <p:spPr>
          <a:xfrm>
            <a:off x="7773700" y="272750"/>
            <a:ext cx="5611200" cy="6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Kim</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268" name="Shape 268"/>
        <p:cNvGrpSpPr/>
        <p:nvPr/>
      </p:nvGrpSpPr>
      <p:grpSpPr>
        <a:xfrm>
          <a:off x="0" y="0"/>
          <a:ext cx="0" cy="0"/>
          <a:chOff x="0" y="0"/>
          <a:chExt cx="0" cy="0"/>
        </a:xfrm>
      </p:grpSpPr>
      <p:sp>
        <p:nvSpPr>
          <p:cNvPr id="269" name="Google Shape;269;p41"/>
          <p:cNvSpPr txBox="1"/>
          <p:nvPr>
            <p:ph type="title"/>
          </p:nvPr>
        </p:nvSpPr>
        <p:spPr>
          <a:xfrm>
            <a:off x="506700" y="214700"/>
            <a:ext cx="81306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u="sng">
              <a:latin typeface="Times New Roman"/>
              <a:ea typeface="Times New Roman"/>
              <a:cs typeface="Times New Roman"/>
              <a:sym typeface="Times New Roman"/>
            </a:endParaRPr>
          </a:p>
          <a:p>
            <a:pPr indent="0" lvl="0" marL="0" rtl="0" algn="ctr">
              <a:spcBef>
                <a:spcPts val="0"/>
              </a:spcBef>
              <a:spcAft>
                <a:spcPts val="0"/>
              </a:spcAft>
              <a:buNone/>
            </a:pPr>
            <a:r>
              <a:rPr lang="en" sz="3000" u="sng">
                <a:latin typeface="Times New Roman"/>
                <a:ea typeface="Times New Roman"/>
                <a:cs typeface="Times New Roman"/>
                <a:sym typeface="Times New Roman"/>
              </a:rPr>
              <a:t>Final Thoughts</a:t>
            </a:r>
            <a:endParaRPr b="1" i="1" sz="30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AutoNum type="arabicPeriod"/>
            </a:pPr>
            <a:r>
              <a:rPr lang="en" sz="2400">
                <a:latin typeface="Times New Roman"/>
                <a:ea typeface="Times New Roman"/>
                <a:cs typeface="Times New Roman"/>
                <a:sym typeface="Times New Roman"/>
              </a:rPr>
              <a:t>When in doubt, ALWAYS call PMI/Meridian Management. Call </a:t>
            </a:r>
            <a:r>
              <a:rPr lang="en" sz="2400">
                <a:solidFill>
                  <a:srgbClr val="FF9900"/>
                </a:solidFill>
                <a:latin typeface="Times New Roman"/>
                <a:ea typeface="Times New Roman"/>
                <a:cs typeface="Times New Roman"/>
                <a:sym typeface="Times New Roman"/>
              </a:rPr>
              <a:t>Phil</a:t>
            </a:r>
            <a:r>
              <a:rPr lang="en" sz="2400">
                <a:latin typeface="Times New Roman"/>
                <a:ea typeface="Times New Roman"/>
                <a:cs typeface="Times New Roman"/>
                <a:sym typeface="Times New Roman"/>
              </a:rPr>
              <a:t> for covenant violations, neighborhood complaints, architectural change questions, general maintenance, parking an RV or landscape trailer for 2-3 days, etc. 317-262-4989</a:t>
            </a:r>
            <a:endParaRPr sz="2400">
              <a:latin typeface="Times New Roman"/>
              <a:ea typeface="Times New Roman"/>
              <a:cs typeface="Times New Roman"/>
              <a:sym typeface="Times New Roman"/>
            </a:endParaRPr>
          </a:p>
          <a:p>
            <a:pPr indent="0" lvl="0" marL="457200" rtl="0" algn="l">
              <a:spcBef>
                <a:spcPts val="0"/>
              </a:spcBef>
              <a:spcAft>
                <a:spcPts val="0"/>
              </a:spcAft>
              <a:buNone/>
            </a:pPr>
            <a:r>
              <a:rPr lang="en" sz="2400" u="sng">
                <a:solidFill>
                  <a:srgbClr val="FFFFFF"/>
                </a:solidFill>
                <a:latin typeface="Arial"/>
                <a:ea typeface="Arial"/>
                <a:cs typeface="Arial"/>
                <a:sym typeface="Arial"/>
                <a:hlinkClick r:id="rId3">
                  <a:extLst>
                    <a:ext uri="{A12FA001-AC4F-418D-AE19-62706E023703}">
                      <ahyp:hlinkClr val="tx"/>
                    </a:ext>
                  </a:extLst>
                </a:hlinkClick>
              </a:rPr>
              <a:t>https://www.pmimeridian.com/</a:t>
            </a:r>
            <a:endParaRPr sz="2400">
              <a:solidFill>
                <a:srgbClr val="FFFFFF"/>
              </a:solidFill>
              <a:latin typeface="Times New Roman"/>
              <a:ea typeface="Times New Roman"/>
              <a:cs typeface="Times New Roman"/>
              <a:sym typeface="Times New Roman"/>
            </a:endParaRPr>
          </a:p>
          <a:p>
            <a:pPr indent="0" lvl="0" marL="457200" rtl="0" algn="l">
              <a:spcBef>
                <a:spcPts val="0"/>
              </a:spcBef>
              <a:spcAft>
                <a:spcPts val="0"/>
              </a:spcAft>
              <a:buNone/>
            </a:pPr>
            <a:r>
              <a:rPr lang="en" sz="2400">
                <a:solidFill>
                  <a:srgbClr val="FFFFFF"/>
                </a:solidFill>
                <a:latin typeface="Roboto"/>
                <a:ea typeface="Roboto"/>
                <a:cs typeface="Roboto"/>
                <a:sym typeface="Roboto"/>
              </a:rPr>
              <a:t>phil@pmimeridian.com</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AutoNum type="arabicPeriod"/>
            </a:pPr>
            <a:r>
              <a:rPr lang="en" sz="2400">
                <a:latin typeface="Times New Roman"/>
                <a:ea typeface="Times New Roman"/>
                <a:cs typeface="Times New Roman"/>
                <a:sym typeface="Times New Roman"/>
              </a:rPr>
              <a:t>Close the meeting</a:t>
            </a:r>
            <a:endParaRPr sz="24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270" name="Google Shape;270;p41"/>
          <p:cNvSpPr txBox="1"/>
          <p:nvPr/>
        </p:nvSpPr>
        <p:spPr>
          <a:xfrm>
            <a:off x="7335400" y="214700"/>
            <a:ext cx="5611200" cy="6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Steve</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37950"/>
            <a:ext cx="8520600" cy="613200"/>
          </a:xfrm>
          <a:prstGeom prst="rect">
            <a:avLst/>
          </a:prstGeom>
          <a:solidFill>
            <a:schemeClr val="lt2"/>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Current Board Members </a:t>
            </a:r>
            <a:endParaRPr b="1">
              <a:latin typeface="Times New Roman"/>
              <a:ea typeface="Times New Roman"/>
              <a:cs typeface="Times New Roman"/>
              <a:sym typeface="Times New Roman"/>
            </a:endParaRPr>
          </a:p>
        </p:txBody>
      </p:sp>
      <p:sp>
        <p:nvSpPr>
          <p:cNvPr id="71" name="Google Shape;71;p15"/>
          <p:cNvSpPr txBox="1"/>
          <p:nvPr>
            <p:ph idx="1" type="body"/>
          </p:nvPr>
        </p:nvSpPr>
        <p:spPr>
          <a:xfrm>
            <a:off x="311700" y="1360400"/>
            <a:ext cx="8520600" cy="2876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Kim Duffie</a:t>
            </a:r>
            <a:r>
              <a:rPr lang="en" sz="2400">
                <a:latin typeface="Times New Roman"/>
                <a:ea typeface="Times New Roman"/>
                <a:cs typeface="Times New Roman"/>
                <a:sym typeface="Times New Roman"/>
              </a:rPr>
              <a:t> - President</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Steve Pappas - Vice President </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Karen Ross - Treasurer</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Paul Liguori - </a:t>
            </a:r>
            <a:r>
              <a:rPr lang="en" sz="2400">
                <a:latin typeface="Times New Roman"/>
                <a:ea typeface="Times New Roman"/>
                <a:cs typeface="Times New Roman"/>
                <a:sym typeface="Times New Roman"/>
              </a:rPr>
              <a:t>Member-At-Large</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Rob Souchon - Member-At-Large</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Dave Ward - Member-at-large (Moving soon)</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3 Open positions + Dave’s spot</a:t>
            </a:r>
            <a:endParaRPr sz="2400">
              <a:latin typeface="Times New Roman"/>
              <a:ea typeface="Times New Roman"/>
              <a:cs typeface="Times New Roman"/>
              <a:sym typeface="Times New Roman"/>
            </a:endParaRPr>
          </a:p>
          <a:p>
            <a:pPr indent="0" lvl="0" marL="0" rtl="0" algn="l">
              <a:spcBef>
                <a:spcPts val="1600"/>
              </a:spcBef>
              <a:spcAft>
                <a:spcPts val="1600"/>
              </a:spcAft>
              <a:buNone/>
            </a:pPr>
            <a:r>
              <a:t/>
            </a:r>
            <a:endParaRPr sz="2400">
              <a:latin typeface="Times New Roman"/>
              <a:ea typeface="Times New Roman"/>
              <a:cs typeface="Times New Roman"/>
              <a:sym typeface="Times New Roman"/>
            </a:endParaRPr>
          </a:p>
        </p:txBody>
      </p:sp>
      <p:sp>
        <p:nvSpPr>
          <p:cNvPr id="72" name="Google Shape;72;p15"/>
          <p:cNvSpPr txBox="1"/>
          <p:nvPr/>
        </p:nvSpPr>
        <p:spPr>
          <a:xfrm>
            <a:off x="7760025" y="607050"/>
            <a:ext cx="961800" cy="21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Steve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271575" y="1503350"/>
            <a:ext cx="4045200" cy="1864200"/>
          </a:xfrm>
          <a:prstGeom prst="rect">
            <a:avLst/>
          </a:prstGeom>
          <a:ln cap="flat" cmpd="sng" w="9525">
            <a:solidFill>
              <a:srgbClr val="000000"/>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a:t>Management Co. </a:t>
            </a:r>
            <a:r>
              <a:rPr lang="en"/>
              <a:t>Responsibilities</a:t>
            </a:r>
            <a:r>
              <a:rPr lang="en" sz="1100"/>
              <a:t>                                                              Ken</a:t>
            </a:r>
            <a:endParaRPr sz="1200"/>
          </a:p>
        </p:txBody>
      </p:sp>
      <p:sp>
        <p:nvSpPr>
          <p:cNvPr id="78" name="Google Shape;78;p16"/>
          <p:cNvSpPr txBox="1"/>
          <p:nvPr>
            <p:ph idx="2" type="body"/>
          </p:nvPr>
        </p:nvSpPr>
        <p:spPr>
          <a:xfrm>
            <a:off x="4939500" y="724200"/>
            <a:ext cx="3837000" cy="36951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Welcome to the new owner of Meridian Management powered by </a:t>
            </a:r>
            <a:endParaRPr b="1"/>
          </a:p>
          <a:p>
            <a:pPr indent="0" lvl="0" marL="0" rtl="0" algn="ctr">
              <a:spcBef>
                <a:spcPts val="1600"/>
              </a:spcBef>
              <a:spcAft>
                <a:spcPts val="0"/>
              </a:spcAft>
              <a:buNone/>
            </a:pPr>
            <a:r>
              <a:rPr b="1" lang="en"/>
              <a:t>PMI Property Management</a:t>
            </a:r>
            <a:endParaRPr b="1"/>
          </a:p>
          <a:p>
            <a:pPr indent="-342900" lvl="0" marL="457200" rtl="0" algn="l">
              <a:spcBef>
                <a:spcPts val="1600"/>
              </a:spcBef>
              <a:spcAft>
                <a:spcPts val="0"/>
              </a:spcAft>
              <a:buSzPts val="1800"/>
              <a:buChar char="●"/>
            </a:pPr>
            <a:r>
              <a:rPr lang="en"/>
              <a:t>Kenith and Jessica Britt</a:t>
            </a:r>
            <a:endParaRPr/>
          </a:p>
          <a:p>
            <a:pPr indent="-342900" lvl="0" marL="457200" rtl="0" algn="l">
              <a:spcBef>
                <a:spcPts val="0"/>
              </a:spcBef>
              <a:spcAft>
                <a:spcPts val="0"/>
              </a:spcAft>
              <a:buSzPts val="1800"/>
              <a:buChar char="●"/>
            </a:pPr>
            <a:r>
              <a:rPr lang="en"/>
              <a:t>Introduce himself</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69300"/>
            <a:ext cx="8520600" cy="6132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Management Co. Responsibilities </a:t>
            </a:r>
            <a:r>
              <a:rPr lang="en" sz="1200"/>
              <a:t>(ctd)</a:t>
            </a:r>
            <a:r>
              <a:rPr lang="en" sz="1100"/>
              <a:t>                                                      Phil</a:t>
            </a:r>
            <a:endParaRPr sz="1200"/>
          </a:p>
        </p:txBody>
      </p:sp>
      <p:sp>
        <p:nvSpPr>
          <p:cNvPr id="84" name="Google Shape;84;p17"/>
          <p:cNvSpPr txBox="1"/>
          <p:nvPr>
            <p:ph idx="1" type="body"/>
          </p:nvPr>
        </p:nvSpPr>
        <p:spPr>
          <a:xfrm>
            <a:off x="311700" y="1171600"/>
            <a:ext cx="8520600" cy="3607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PMI/Meridian Mgt./Phil - </a:t>
            </a:r>
            <a:r>
              <a:rPr b="1" lang="en">
                <a:solidFill>
                  <a:srgbClr val="CC0000"/>
                </a:solidFill>
              </a:rPr>
              <a:t>Welcome</a:t>
            </a:r>
            <a:r>
              <a:rPr b="1" lang="en"/>
              <a:t> to Phil Freeman!  PMI is the new owner.</a:t>
            </a:r>
            <a:endParaRPr b="1"/>
          </a:p>
          <a:p>
            <a:pPr indent="-342900" lvl="0" marL="457200" rtl="0" algn="l">
              <a:spcBef>
                <a:spcPts val="1600"/>
              </a:spcBef>
              <a:spcAft>
                <a:spcPts val="0"/>
              </a:spcAft>
              <a:buSzPts val="1800"/>
              <a:buChar char="●"/>
            </a:pPr>
            <a:r>
              <a:rPr lang="en"/>
              <a:t>Keep track of all contracts for vendors (lawn care, ponds, irrigation)</a:t>
            </a:r>
            <a:endParaRPr/>
          </a:p>
          <a:p>
            <a:pPr indent="-342900" lvl="0" marL="457200" rtl="0" algn="l">
              <a:spcBef>
                <a:spcPts val="0"/>
              </a:spcBef>
              <a:spcAft>
                <a:spcPts val="0"/>
              </a:spcAft>
              <a:buSzPts val="1800"/>
              <a:buChar char="●"/>
            </a:pPr>
            <a:r>
              <a:rPr lang="en"/>
              <a:t>Communicate with vendors for maintenance and repairs</a:t>
            </a:r>
            <a:endParaRPr/>
          </a:p>
          <a:p>
            <a:pPr indent="-342900" lvl="0" marL="457200" rtl="0" algn="l">
              <a:spcBef>
                <a:spcPts val="0"/>
              </a:spcBef>
              <a:spcAft>
                <a:spcPts val="0"/>
              </a:spcAft>
              <a:buSzPts val="1800"/>
              <a:buChar char="●"/>
            </a:pPr>
            <a:r>
              <a:rPr lang="en"/>
              <a:t>Pay all bills and manage all invoices</a:t>
            </a:r>
            <a:endParaRPr/>
          </a:p>
          <a:p>
            <a:pPr indent="-342900" lvl="0" marL="457200" rtl="0" algn="l">
              <a:spcBef>
                <a:spcPts val="0"/>
              </a:spcBef>
              <a:spcAft>
                <a:spcPts val="0"/>
              </a:spcAft>
              <a:buSzPts val="1800"/>
              <a:buChar char="●"/>
            </a:pPr>
            <a:r>
              <a:rPr lang="en"/>
              <a:t>Send notices and collect Annual Meeting info and Annual dues</a:t>
            </a:r>
            <a:endParaRPr/>
          </a:p>
          <a:p>
            <a:pPr indent="-342900" lvl="0" marL="457200" rtl="0" algn="l">
              <a:spcBef>
                <a:spcPts val="0"/>
              </a:spcBef>
              <a:spcAft>
                <a:spcPts val="0"/>
              </a:spcAft>
              <a:buSzPts val="1800"/>
              <a:buChar char="●"/>
            </a:pPr>
            <a:r>
              <a:rPr lang="en"/>
              <a:t>Work with treasurer to create Annual Budget</a:t>
            </a:r>
            <a:endParaRPr/>
          </a:p>
          <a:p>
            <a:pPr indent="-342900" lvl="0" marL="457200" rtl="0" algn="l">
              <a:spcBef>
                <a:spcPts val="0"/>
              </a:spcBef>
              <a:spcAft>
                <a:spcPts val="0"/>
              </a:spcAft>
              <a:buSzPts val="1800"/>
              <a:buChar char="●"/>
            </a:pPr>
            <a:r>
              <a:rPr lang="en"/>
              <a:t>Collect Architectural requests, submit to committee, send approval</a:t>
            </a:r>
            <a:endParaRPr/>
          </a:p>
          <a:p>
            <a:pPr indent="-342900" lvl="0" marL="457200" rtl="0" algn="l">
              <a:spcBef>
                <a:spcPts val="0"/>
              </a:spcBef>
              <a:spcAft>
                <a:spcPts val="0"/>
              </a:spcAft>
              <a:buSzPts val="1800"/>
              <a:buChar char="●"/>
            </a:pPr>
            <a:r>
              <a:rPr lang="en"/>
              <a:t>Send out covenant violation letters per the rules of the Covenants and Rules and Regulations documents</a:t>
            </a:r>
            <a:endParaRPr/>
          </a:p>
          <a:p>
            <a:pPr indent="-342900" lvl="0" marL="457200" rtl="0" algn="l">
              <a:spcBef>
                <a:spcPts val="0"/>
              </a:spcBef>
              <a:spcAft>
                <a:spcPts val="0"/>
              </a:spcAft>
              <a:buSzPts val="1800"/>
              <a:buChar char="●"/>
            </a:pPr>
            <a:r>
              <a:rPr lang="en"/>
              <a:t>Send to and handle all matters at the Attorney’s office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69300"/>
            <a:ext cx="8520600" cy="6132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Board Responsibilities                                   </a:t>
            </a:r>
            <a:r>
              <a:rPr lang="en" sz="1200"/>
              <a:t>Kim</a:t>
            </a:r>
            <a:endParaRPr sz="1200"/>
          </a:p>
        </p:txBody>
      </p:sp>
      <p:sp>
        <p:nvSpPr>
          <p:cNvPr id="90" name="Google Shape;90;p18"/>
          <p:cNvSpPr txBox="1"/>
          <p:nvPr>
            <p:ph idx="1" type="body"/>
          </p:nvPr>
        </p:nvSpPr>
        <p:spPr>
          <a:xfrm>
            <a:off x="311700" y="1135125"/>
            <a:ext cx="8520600" cy="35763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President- Kim</a:t>
            </a:r>
            <a:endParaRPr b="1"/>
          </a:p>
          <a:p>
            <a:pPr indent="-342900" lvl="0" marL="457200" rtl="0" algn="l">
              <a:spcBef>
                <a:spcPts val="1600"/>
              </a:spcBef>
              <a:spcAft>
                <a:spcPts val="0"/>
              </a:spcAft>
              <a:buSzPts val="1800"/>
              <a:buChar char="●"/>
            </a:pPr>
            <a:r>
              <a:rPr lang="en"/>
              <a:t>Lead all meetings</a:t>
            </a:r>
            <a:endParaRPr/>
          </a:p>
          <a:p>
            <a:pPr indent="-342900" lvl="0" marL="457200" rtl="0" algn="l">
              <a:spcBef>
                <a:spcPts val="0"/>
              </a:spcBef>
              <a:spcAft>
                <a:spcPts val="0"/>
              </a:spcAft>
              <a:buSzPts val="1800"/>
              <a:buChar char="●"/>
            </a:pPr>
            <a:r>
              <a:rPr lang="en"/>
              <a:t>Manage the website </a:t>
            </a:r>
            <a:r>
              <a:rPr lang="en" u="sng">
                <a:solidFill>
                  <a:schemeClr val="hlink"/>
                </a:solidFill>
                <a:hlinkClick r:id="rId3"/>
              </a:rPr>
              <a:t>www.cgwakefield.com</a:t>
            </a:r>
            <a:endParaRPr/>
          </a:p>
          <a:p>
            <a:pPr indent="-342900" lvl="0" marL="457200" rtl="0" algn="l">
              <a:spcBef>
                <a:spcPts val="0"/>
              </a:spcBef>
              <a:spcAft>
                <a:spcPts val="0"/>
              </a:spcAft>
              <a:buSzPts val="1800"/>
              <a:buChar char="●"/>
            </a:pPr>
            <a:r>
              <a:rPr lang="en"/>
              <a:t>Head administrator for the FB group and manage HOA e-mail</a:t>
            </a:r>
            <a:endParaRPr/>
          </a:p>
          <a:p>
            <a:pPr indent="-342900" lvl="0" marL="457200" rtl="0" algn="l">
              <a:spcBef>
                <a:spcPts val="0"/>
              </a:spcBef>
              <a:spcAft>
                <a:spcPts val="0"/>
              </a:spcAft>
              <a:buSzPts val="1800"/>
              <a:buChar char="●"/>
            </a:pPr>
            <a:r>
              <a:rPr lang="en"/>
              <a:t>Communicate with leaders in West and Sec 3.</a:t>
            </a:r>
            <a:endParaRPr/>
          </a:p>
          <a:p>
            <a:pPr indent="-342900" lvl="0" marL="457200" rtl="0" algn="l">
              <a:spcBef>
                <a:spcPts val="0"/>
              </a:spcBef>
              <a:spcAft>
                <a:spcPts val="0"/>
              </a:spcAft>
              <a:buSzPts val="1800"/>
              <a:buChar char="●"/>
            </a:pPr>
            <a:r>
              <a:rPr lang="en"/>
              <a:t>Communicate with Denison Properties about empty land on corner of Smith Valley Rd and Morgantown Rd, privacy fence behind Sutton Drive, wall at Bancroft entrance and ponds near VCA and Goddard. </a:t>
            </a:r>
            <a:endParaRPr/>
          </a:p>
          <a:p>
            <a:pPr indent="-342900" lvl="0" marL="457200" rtl="0" algn="l">
              <a:spcBef>
                <a:spcPts val="0"/>
              </a:spcBef>
              <a:spcAft>
                <a:spcPts val="0"/>
              </a:spcAft>
              <a:buSzPts val="1800"/>
              <a:buChar char="●"/>
            </a:pPr>
            <a:r>
              <a:rPr lang="en"/>
              <a:t>Manage communications with Otto’s Streetscapes about mailboxes</a:t>
            </a:r>
            <a:endParaRPr/>
          </a:p>
          <a:p>
            <a:pPr indent="-342900" lvl="0" marL="457200" rtl="0" algn="l">
              <a:spcBef>
                <a:spcPts val="0"/>
              </a:spcBef>
              <a:spcAft>
                <a:spcPts val="0"/>
              </a:spcAft>
              <a:buSzPts val="1800"/>
              <a:buChar char="●"/>
            </a:pPr>
            <a:r>
              <a:rPr lang="en"/>
              <a:t>Day-to-day communications with Nick’s Lawn Care on small issues</a:t>
            </a:r>
            <a:endParaRPr/>
          </a:p>
          <a:p>
            <a:pPr indent="0" lvl="0" marL="0" rtl="0" algn="l">
              <a:spcBef>
                <a:spcPts val="1600"/>
              </a:spcBef>
              <a:spcAft>
                <a:spcPts val="1600"/>
              </a:spcAft>
              <a:buNone/>
            </a:pPr>
            <a:r>
              <a:t/>
            </a:r>
            <a:endParaRPr>
              <a:solidFill>
                <a:srgbClr val="CC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282625"/>
            <a:ext cx="8520600" cy="613200"/>
          </a:xfrm>
          <a:prstGeom prst="rect">
            <a:avLst/>
          </a:prstGeom>
          <a:solidFill>
            <a:schemeClr val="lt2"/>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Board Responsibilities                                     </a:t>
            </a:r>
            <a:r>
              <a:rPr lang="en" sz="1200"/>
              <a:t>Steve</a:t>
            </a:r>
            <a:endParaRPr/>
          </a:p>
        </p:txBody>
      </p:sp>
      <p:sp>
        <p:nvSpPr>
          <p:cNvPr id="96" name="Google Shape;96;p19"/>
          <p:cNvSpPr txBox="1"/>
          <p:nvPr>
            <p:ph idx="1" type="body"/>
          </p:nvPr>
        </p:nvSpPr>
        <p:spPr>
          <a:xfrm>
            <a:off x="311700" y="1314150"/>
            <a:ext cx="4230600" cy="23754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Vice-President-Steve</a:t>
            </a:r>
            <a:endParaRPr b="1"/>
          </a:p>
          <a:p>
            <a:pPr indent="-342900" lvl="0" marL="457200" rtl="0" algn="l">
              <a:spcBef>
                <a:spcPts val="1600"/>
              </a:spcBef>
              <a:spcAft>
                <a:spcPts val="0"/>
              </a:spcAft>
              <a:buSzPts val="1800"/>
              <a:buChar char="●"/>
            </a:pPr>
            <a:r>
              <a:rPr lang="en"/>
              <a:t>Communicate with Johnson Co. and State of IN Homeland Security</a:t>
            </a:r>
            <a:endParaRPr/>
          </a:p>
          <a:p>
            <a:pPr indent="-342900" lvl="0" marL="457200" rtl="0" algn="l">
              <a:spcBef>
                <a:spcPts val="0"/>
              </a:spcBef>
              <a:spcAft>
                <a:spcPts val="0"/>
              </a:spcAft>
              <a:buSzPts val="1800"/>
              <a:buChar char="●"/>
            </a:pPr>
            <a:r>
              <a:rPr lang="en"/>
              <a:t>Attend meetings and keep up to date on I-69 project</a:t>
            </a:r>
            <a:endParaRPr/>
          </a:p>
          <a:p>
            <a:pPr indent="-342900" lvl="0" marL="457200" rtl="0" algn="l">
              <a:spcBef>
                <a:spcPts val="0"/>
              </a:spcBef>
              <a:spcAft>
                <a:spcPts val="0"/>
              </a:spcAft>
              <a:buSzPts val="1800"/>
              <a:buChar char="●"/>
            </a:pPr>
            <a:r>
              <a:rPr lang="en"/>
              <a:t>Head of Architectural Committee</a:t>
            </a:r>
            <a:endParaRPr/>
          </a:p>
          <a:p>
            <a:pPr indent="0" lvl="0" marL="0" rtl="0" algn="l">
              <a:spcBef>
                <a:spcPts val="1600"/>
              </a:spcBef>
              <a:spcAft>
                <a:spcPts val="1600"/>
              </a:spcAft>
              <a:buNone/>
            </a:pPr>
            <a:r>
              <a:t/>
            </a:r>
            <a:endParaRPr>
              <a:solidFill>
                <a:srgbClr val="CC0000"/>
              </a:solidFill>
            </a:endParaRPr>
          </a:p>
        </p:txBody>
      </p:sp>
      <p:sp>
        <p:nvSpPr>
          <p:cNvPr id="97" name="Google Shape;97;p19"/>
          <p:cNvSpPr txBox="1"/>
          <p:nvPr>
            <p:ph idx="1" type="body"/>
          </p:nvPr>
        </p:nvSpPr>
        <p:spPr>
          <a:xfrm>
            <a:off x="4760000" y="1273725"/>
            <a:ext cx="4230600" cy="16872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Secretary-Dave</a:t>
            </a:r>
            <a:endParaRPr b="1"/>
          </a:p>
          <a:p>
            <a:pPr indent="-342900" lvl="0" marL="457200" rtl="0" algn="l">
              <a:spcBef>
                <a:spcPts val="1600"/>
              </a:spcBef>
              <a:spcAft>
                <a:spcPts val="0"/>
              </a:spcAft>
              <a:buSzPts val="1800"/>
              <a:buChar char="●"/>
            </a:pPr>
            <a:r>
              <a:rPr lang="en"/>
              <a:t>Keep record of all meeting minutes</a:t>
            </a:r>
            <a:endParaRPr/>
          </a:p>
          <a:p>
            <a:pPr indent="-342900" lvl="0" marL="457200" rtl="0" algn="l">
              <a:spcBef>
                <a:spcPts val="0"/>
              </a:spcBef>
              <a:spcAft>
                <a:spcPts val="0"/>
              </a:spcAft>
              <a:buSzPts val="1800"/>
              <a:buChar char="●"/>
            </a:pPr>
            <a:r>
              <a:rPr lang="en"/>
              <a:t>Time keeper for all meetings</a:t>
            </a:r>
            <a:endParaRPr/>
          </a:p>
          <a:p>
            <a:pPr indent="-342900" lvl="0" marL="457200" rtl="0" algn="l">
              <a:spcBef>
                <a:spcPts val="0"/>
              </a:spcBef>
              <a:spcAft>
                <a:spcPts val="0"/>
              </a:spcAft>
              <a:buSzPts val="1800"/>
              <a:buChar char="●"/>
            </a:pPr>
            <a:r>
              <a:rPr lang="en"/>
              <a:t>Welcome basket delivery</a:t>
            </a:r>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solidFill>
                <a:srgbClr val="CC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36000" y="165675"/>
            <a:ext cx="8520600" cy="613200"/>
          </a:xfrm>
          <a:prstGeom prst="rect">
            <a:avLst/>
          </a:prstGeom>
          <a:solidFill>
            <a:schemeClr val="lt2"/>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Board Responsibilities</a:t>
            </a:r>
            <a:r>
              <a:rPr lang="en" sz="1200"/>
              <a:t>                                                                             Karen &amp; Rob</a:t>
            </a:r>
            <a:endParaRPr sz="1200"/>
          </a:p>
        </p:txBody>
      </p:sp>
      <p:sp>
        <p:nvSpPr>
          <p:cNvPr id="103" name="Google Shape;103;p20"/>
          <p:cNvSpPr txBox="1"/>
          <p:nvPr>
            <p:ph idx="1" type="body"/>
          </p:nvPr>
        </p:nvSpPr>
        <p:spPr>
          <a:xfrm>
            <a:off x="336000" y="1216125"/>
            <a:ext cx="4230600" cy="30792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Treasurer- Karen</a:t>
            </a:r>
            <a:endParaRPr b="1"/>
          </a:p>
          <a:p>
            <a:pPr indent="-342900" lvl="0" marL="457200" rtl="0" algn="l">
              <a:spcBef>
                <a:spcPts val="1600"/>
              </a:spcBef>
              <a:spcAft>
                <a:spcPts val="0"/>
              </a:spcAft>
              <a:buSzPts val="1800"/>
              <a:buChar char="●"/>
            </a:pPr>
            <a:r>
              <a:rPr lang="en"/>
              <a:t>Double check monthly bank statements, all invoices, payments </a:t>
            </a:r>
            <a:r>
              <a:rPr lang="en" sz="1400"/>
              <a:t>(This is A LOT of work and she does a great job.)</a:t>
            </a:r>
            <a:endParaRPr sz="1400"/>
          </a:p>
          <a:p>
            <a:pPr indent="-342900" lvl="0" marL="457200" rtl="0" algn="l">
              <a:spcBef>
                <a:spcPts val="0"/>
              </a:spcBef>
              <a:spcAft>
                <a:spcPts val="0"/>
              </a:spcAft>
              <a:buSzPts val="1800"/>
              <a:buChar char="●"/>
            </a:pPr>
            <a:r>
              <a:rPr lang="en"/>
              <a:t>Problem solve with Meridian on any discrepancies or problems with bills</a:t>
            </a:r>
            <a:endParaRPr/>
          </a:p>
          <a:p>
            <a:pPr indent="-342900" lvl="0" marL="457200" rtl="0" algn="l">
              <a:spcBef>
                <a:spcPts val="0"/>
              </a:spcBef>
              <a:spcAft>
                <a:spcPts val="0"/>
              </a:spcAft>
              <a:buSzPts val="1800"/>
              <a:buChar char="●"/>
            </a:pPr>
            <a:r>
              <a:rPr lang="en"/>
              <a:t>Work with Meridian to create Annual Budget</a:t>
            </a:r>
            <a:endParaRPr/>
          </a:p>
        </p:txBody>
      </p:sp>
      <p:sp>
        <p:nvSpPr>
          <p:cNvPr id="104" name="Google Shape;104;p20"/>
          <p:cNvSpPr txBox="1"/>
          <p:nvPr>
            <p:ph idx="1" type="body"/>
          </p:nvPr>
        </p:nvSpPr>
        <p:spPr>
          <a:xfrm>
            <a:off x="4745300" y="1562250"/>
            <a:ext cx="4230600" cy="23019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At-Large- Rob                                </a:t>
            </a:r>
            <a:endParaRPr b="1"/>
          </a:p>
          <a:p>
            <a:pPr indent="-342900" lvl="0" marL="457200" rtl="0" algn="l">
              <a:spcBef>
                <a:spcPts val="1600"/>
              </a:spcBef>
              <a:spcAft>
                <a:spcPts val="0"/>
              </a:spcAft>
              <a:buSzPts val="1800"/>
              <a:buChar char="●"/>
            </a:pPr>
            <a:r>
              <a:rPr lang="en"/>
              <a:t>Manage all negotiations on contracts with Nick’s Lawn Care</a:t>
            </a:r>
            <a:endParaRPr/>
          </a:p>
          <a:p>
            <a:pPr indent="-342900" lvl="0" marL="457200" rtl="0" algn="l">
              <a:spcBef>
                <a:spcPts val="0"/>
              </a:spcBef>
              <a:spcAft>
                <a:spcPts val="0"/>
              </a:spcAft>
              <a:buSzPts val="1800"/>
              <a:buChar char="●"/>
            </a:pPr>
            <a:r>
              <a:rPr lang="en"/>
              <a:t>Manage bids for all landscape work in the Common Areas</a:t>
            </a:r>
            <a:endParaRPr/>
          </a:p>
          <a:p>
            <a:pPr indent="-342900" lvl="0" marL="457200" rtl="0" algn="l">
              <a:spcBef>
                <a:spcPts val="0"/>
              </a:spcBef>
              <a:spcAft>
                <a:spcPts val="0"/>
              </a:spcAft>
              <a:buSzPts val="1800"/>
              <a:buChar char="●"/>
            </a:pPr>
            <a:r>
              <a:rPr lang="en"/>
              <a:t>Advise board on all landscape issues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613200"/>
          </a:xfrm>
          <a:prstGeom prst="rect">
            <a:avLst/>
          </a:prstGeom>
          <a:solidFill>
            <a:schemeClr val="lt2"/>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Propose a Project                                       </a:t>
            </a:r>
            <a:r>
              <a:rPr lang="en" sz="1400"/>
              <a:t>Paul</a:t>
            </a:r>
            <a:endParaRPr sz="1400"/>
          </a:p>
        </p:txBody>
      </p:sp>
      <p:sp>
        <p:nvSpPr>
          <p:cNvPr id="110" name="Google Shape;110;p21"/>
          <p:cNvSpPr txBox="1"/>
          <p:nvPr>
            <p:ph idx="1" type="body"/>
          </p:nvPr>
        </p:nvSpPr>
        <p:spPr>
          <a:xfrm>
            <a:off x="356000" y="1092650"/>
            <a:ext cx="8520600" cy="317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000000"/>
                </a:solidFill>
              </a:rPr>
              <a:t>We always welcome homeowners doing research and presenting proposals to the Board at any meeting. </a:t>
            </a:r>
            <a:r>
              <a:rPr lang="en" sz="1400">
                <a:solidFill>
                  <a:srgbClr val="000000"/>
                </a:solidFill>
              </a:rPr>
              <a:t>(We appreciate the help!!  It’s a lot of work to do on our own.)</a:t>
            </a:r>
            <a:endParaRPr sz="1400">
              <a:solidFill>
                <a:srgbClr val="000000"/>
              </a:solidFill>
            </a:endParaRPr>
          </a:p>
          <a:p>
            <a:pPr indent="0" lvl="0" marL="0" rtl="0" algn="l">
              <a:lnSpc>
                <a:spcPct val="100000"/>
              </a:lnSpc>
              <a:spcBef>
                <a:spcPts val="0"/>
              </a:spcBef>
              <a:spcAft>
                <a:spcPts val="0"/>
              </a:spcAft>
              <a:buNone/>
            </a:pPr>
            <a:r>
              <a:rPr lang="en">
                <a:solidFill>
                  <a:srgbClr val="000000"/>
                </a:solidFill>
              </a:rPr>
              <a:t>Examples from the past:</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
                <a:solidFill>
                  <a:srgbClr val="000000"/>
                </a:solidFill>
              </a:rPr>
              <a:t>Reflective numbers on mailboxes for emergency crews</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
                <a:solidFill>
                  <a:srgbClr val="000000"/>
                </a:solidFill>
              </a:rPr>
              <a:t>Trash cans at the park, </a:t>
            </a:r>
            <a:r>
              <a:rPr lang="en"/>
              <a:t>New signs</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
                <a:solidFill>
                  <a:srgbClr val="000000"/>
                </a:solidFill>
              </a:rPr>
              <a:t>Geese/pond issues</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
                <a:solidFill>
                  <a:srgbClr val="000000"/>
                </a:solidFill>
              </a:rPr>
              <a:t>Landscape suggestions- Homeowner, Laura Minzes, put together tree and shrub replacement guidelines. </a:t>
            </a:r>
            <a:r>
              <a:rPr lang="en">
                <a:solidFill>
                  <a:srgbClr val="CC0000"/>
                </a:solidFill>
              </a:rPr>
              <a:t>Link to website coming soon!</a:t>
            </a:r>
            <a:endParaRPr>
              <a:solidFill>
                <a:srgbClr val="CC0000"/>
              </a:solidFill>
            </a:endParaRPr>
          </a:p>
          <a:p>
            <a:pPr indent="0" lvl="0" marL="0" rtl="0" algn="l">
              <a:lnSpc>
                <a:spcPct val="100000"/>
              </a:lnSpc>
              <a:spcBef>
                <a:spcPts val="0"/>
              </a:spcBef>
              <a:spcAft>
                <a:spcPts val="0"/>
              </a:spcAft>
              <a:buNone/>
            </a:pPr>
            <a:r>
              <a:t/>
            </a:r>
            <a:endParaRPr>
              <a:solidFill>
                <a:srgbClr val="000000"/>
              </a:solidFill>
            </a:endParaRPr>
          </a:p>
          <a:p>
            <a:pPr indent="0" lvl="0" marL="0" rtl="0" algn="l">
              <a:lnSpc>
                <a:spcPct val="100000"/>
              </a:lnSpc>
              <a:spcBef>
                <a:spcPts val="0"/>
              </a:spcBef>
              <a:spcAft>
                <a:spcPts val="0"/>
              </a:spcAft>
              <a:buNone/>
            </a:pPr>
            <a:r>
              <a:rPr lang="en">
                <a:solidFill>
                  <a:srgbClr val="000000"/>
                </a:solidFill>
              </a:rPr>
              <a:t>We’ve contacted all 4 trash companies and none of them are willing to work with us on “Neighborhood Pricing”</a:t>
            </a:r>
            <a:endParaRPr>
              <a:solidFill>
                <a:srgbClr val="000000"/>
              </a:solidFill>
            </a:endParaRPr>
          </a:p>
          <a:p>
            <a:pPr indent="0" lvl="0" marL="0" rtl="0" algn="l">
              <a:lnSpc>
                <a:spcPct val="100000"/>
              </a:lnSpc>
              <a:spcBef>
                <a:spcPts val="0"/>
              </a:spcBef>
              <a:spcAft>
                <a:spcPts val="0"/>
              </a:spcAft>
              <a:buNone/>
            </a:pPr>
            <a:r>
              <a:t/>
            </a:r>
            <a:endParaRPr>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t/>
            </a:r>
            <a:endParaRPr>
              <a:solidFill>
                <a:srgbClr val="000000"/>
              </a:solidFill>
            </a:endParaRPr>
          </a:p>
          <a:p>
            <a:pPr indent="0" lvl="0" marL="0" rtl="0" algn="l">
              <a:spcBef>
                <a:spcPts val="0"/>
              </a:spcBef>
              <a:spcAft>
                <a:spcPts val="1600"/>
              </a:spcAft>
              <a:buNone/>
            </a:pPr>
            <a:r>
              <a:t/>
            </a:r>
            <a:endParaRPr/>
          </a:p>
        </p:txBody>
      </p:sp>
      <p:sp>
        <p:nvSpPr>
          <p:cNvPr id="111" name="Google Shape;111;p21"/>
          <p:cNvSpPr txBox="1"/>
          <p:nvPr/>
        </p:nvSpPr>
        <p:spPr>
          <a:xfrm>
            <a:off x="1469575" y="4375700"/>
            <a:ext cx="947400" cy="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ld Standard TT"/>
              <a:ea typeface="Old Standard TT"/>
              <a:cs typeface="Old Standard TT"/>
              <a:sym typeface="Old Standard TT"/>
            </a:endParaRPr>
          </a:p>
        </p:txBody>
      </p:sp>
      <p:sp>
        <p:nvSpPr>
          <p:cNvPr id="112" name="Google Shape;112;p21"/>
          <p:cNvSpPr txBox="1"/>
          <p:nvPr/>
        </p:nvSpPr>
        <p:spPr>
          <a:xfrm>
            <a:off x="356000" y="4375700"/>
            <a:ext cx="8520600" cy="558600"/>
          </a:xfrm>
          <a:prstGeom prst="rect">
            <a:avLst/>
          </a:prstGeom>
          <a:noFill/>
          <a:ln cap="flat" cmpd="sng" w="19050">
            <a:solidFill>
              <a:srgbClr val="741B4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741B47"/>
                </a:solidFill>
                <a:latin typeface="Old Standard TT"/>
                <a:ea typeface="Old Standard TT"/>
                <a:cs typeface="Old Standard TT"/>
                <a:sym typeface="Old Standard TT"/>
              </a:rPr>
              <a:t>What other things would you like to see the board improve upon?</a:t>
            </a:r>
            <a:r>
              <a:rPr b="1" lang="en" sz="1800">
                <a:solidFill>
                  <a:srgbClr val="351C75"/>
                </a:solidFill>
                <a:latin typeface="Old Standard TT"/>
                <a:ea typeface="Old Standard TT"/>
                <a:cs typeface="Old Standard TT"/>
                <a:sym typeface="Old Standard TT"/>
              </a:rPr>
              <a:t> </a:t>
            </a:r>
            <a:r>
              <a:rPr lang="en">
                <a:solidFill>
                  <a:schemeClr val="dk1"/>
                </a:solidFill>
                <a:latin typeface="Old Standard TT"/>
                <a:ea typeface="Old Standard TT"/>
                <a:cs typeface="Old Standard TT"/>
                <a:sym typeface="Old Standard TT"/>
              </a:rPr>
              <a:t>Open Comments</a:t>
            </a:r>
            <a:endParaRPr>
              <a:latin typeface="Old Standard TT"/>
              <a:ea typeface="Old Standard TT"/>
              <a:cs typeface="Old Standard TT"/>
              <a:sym typeface="Old Standard TT"/>
            </a:endParaRPr>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