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Old Standard TT"/>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ldStandardTT-bold.fntdata"/><Relationship Id="rId10" Type="http://schemas.openxmlformats.org/officeDocument/2006/relationships/slide" Target="slides/slide6.xml"/><Relationship Id="rId32" Type="http://schemas.openxmlformats.org/officeDocument/2006/relationships/font" Target="fonts/OldStandardTT-regular.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ldStandardTT-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6ea4d51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36ea4d51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6ea4d51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6ea4d51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21cb9c7d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21cb9c7d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d656d922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d656d922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c009066b5_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c009066b5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c009066b5_8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c009066b5_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f801b3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bf801b3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419d06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2419d06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bf3fbd3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bf3fbd3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8f4082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08f4082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d656d9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d656d9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4d4c6feaa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d4c6feaa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4d4c6feaa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d4c6feaa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4d4c6feaa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d4c6feaa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8f4082a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08f4082a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cdaa400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cdaa400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bf801b3a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bf801b3a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d656d922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d656d922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bf3fbd3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fbf3fbd3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4fb07cb5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fb07cb5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4fb07cb59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fb07cb59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4fb07cb59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fb07cb59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4fb07cb59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fb07cb59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0807b23e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c0807b23e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bf801b3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bf801b3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36ea4d51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36ea4d51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cgwakefield.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cgwakefield" TargetMode="Externa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cgwakefield.com/mailbox-post-provider/"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1.png"/><Relationship Id="rId6"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www.meridianmgtc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cgwakefield.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latin typeface="Times New Roman"/>
                <a:ea typeface="Times New Roman"/>
                <a:cs typeface="Times New Roman"/>
                <a:sym typeface="Times New Roman"/>
              </a:rPr>
              <a:t>Wakefield HOA</a:t>
            </a:r>
            <a:endParaRPr sz="6000">
              <a:latin typeface="Times New Roman"/>
              <a:ea typeface="Times New Roman"/>
              <a:cs typeface="Times New Roman"/>
              <a:sym typeface="Times New Roman"/>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Annual Meeting - February 19, 2019</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2479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Review of 2018 Revenue / Collections</a:t>
            </a:r>
            <a:endParaRPr b="1">
              <a:latin typeface="Times New Roman"/>
              <a:ea typeface="Times New Roman"/>
              <a:cs typeface="Times New Roman"/>
              <a:sym typeface="Times New Roman"/>
            </a:endParaRPr>
          </a:p>
        </p:txBody>
      </p:sp>
      <p:sp>
        <p:nvSpPr>
          <p:cNvPr id="124" name="Google Shape;124;p22"/>
          <p:cNvSpPr txBox="1"/>
          <p:nvPr>
            <p:ph idx="1" type="body"/>
          </p:nvPr>
        </p:nvSpPr>
        <p:spPr>
          <a:xfrm>
            <a:off x="311700" y="883825"/>
            <a:ext cx="8520600" cy="401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Dues - $325 for 273 homes -  $88,725</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Budget </a:t>
            </a:r>
            <a:r>
              <a:rPr lang="en">
                <a:latin typeface="Times New Roman"/>
                <a:ea typeface="Times New Roman"/>
                <a:cs typeface="Times New Roman"/>
                <a:sym typeface="Times New Roman"/>
              </a:rPr>
              <a:t>available</a:t>
            </a:r>
            <a:r>
              <a:rPr lang="en">
                <a:latin typeface="Times New Roman"/>
                <a:ea typeface="Times New Roman"/>
                <a:cs typeface="Times New Roman"/>
                <a:sym typeface="Times New Roman"/>
              </a:rPr>
              <a:t> for expenses - $79,825</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HOA Late Fees - $1,300 (March - May)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Interest on HOA bank accounts - $311</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Uncollectible Dues - $1,035 (April/May) (budget was $2,000) </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Example: court determines we get percentage of what was owed during settlement</a:t>
            </a:r>
            <a:endParaRPr sz="1000">
              <a:solidFill>
                <a:srgbClr val="DD7E6B"/>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Transfer to reserves - $7,200 ($600 per month) budget for future improvement projects and emergency funds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Year end Dues not yet collected 2018</a:t>
            </a:r>
            <a:r>
              <a:rPr lang="en">
                <a:solidFill>
                  <a:srgbClr val="DD7E6B"/>
                </a:solidFill>
                <a:latin typeface="Times New Roman"/>
                <a:ea typeface="Times New Roman"/>
                <a:cs typeface="Times New Roman"/>
                <a:sym typeface="Times New Roman"/>
              </a:rPr>
              <a:t> </a:t>
            </a:r>
            <a:r>
              <a:rPr lang="en">
                <a:latin typeface="Times New Roman"/>
                <a:ea typeface="Times New Roman"/>
                <a:cs typeface="Times New Roman"/>
                <a:sym typeface="Times New Roman"/>
              </a:rPr>
              <a:t>- $6,331 (Majority over 90 days)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$1,831 2018 Association fees, remainder legal collection fees, late fees, and past year balances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15 homeowners</a:t>
            </a:r>
            <a:endParaRPr>
              <a:latin typeface="Times New Roman"/>
              <a:ea typeface="Times New Roman"/>
              <a:cs typeface="Times New Roman"/>
              <a:sym typeface="Times New Roman"/>
            </a:endParaRPr>
          </a:p>
          <a:p>
            <a:pPr indent="-317500" lvl="1" marL="914400" marR="0" rtl="0" algn="l">
              <a:lnSpc>
                <a:spcPct val="115000"/>
              </a:lnSpc>
              <a:spcBef>
                <a:spcPts val="0"/>
              </a:spcBef>
              <a:spcAft>
                <a:spcPts val="0"/>
              </a:spcAft>
              <a:buClr>
                <a:schemeClr val="dk1"/>
              </a:buClr>
              <a:buSzPts val="1400"/>
              <a:buFont typeface="Times New Roman"/>
              <a:buChar char="○"/>
            </a:pPr>
            <a:r>
              <a:rPr lang="en">
                <a:latin typeface="Times New Roman"/>
                <a:ea typeface="Times New Roman"/>
                <a:cs typeface="Times New Roman"/>
                <a:sym typeface="Times New Roman"/>
              </a:rPr>
              <a:t>Year end Dues not yet collected 2017</a:t>
            </a:r>
            <a:r>
              <a:rPr lang="en">
                <a:solidFill>
                  <a:srgbClr val="DD7E6B"/>
                </a:solidFill>
                <a:latin typeface="Times New Roman"/>
                <a:ea typeface="Times New Roman"/>
                <a:cs typeface="Times New Roman"/>
                <a:sym typeface="Times New Roman"/>
              </a:rPr>
              <a:t> </a:t>
            </a:r>
            <a:r>
              <a:rPr lang="en">
                <a:latin typeface="Times New Roman"/>
                <a:ea typeface="Times New Roman"/>
                <a:cs typeface="Times New Roman"/>
                <a:sym typeface="Times New Roman"/>
              </a:rPr>
              <a:t>- $5,007 </a:t>
            </a:r>
            <a:endParaRPr>
              <a:latin typeface="Times New Roman"/>
              <a:ea typeface="Times New Roman"/>
              <a:cs typeface="Times New Roman"/>
              <a:sym typeface="Times New Roman"/>
            </a:endParaRPr>
          </a:p>
          <a:p>
            <a:pPr indent="0" lvl="0" marL="0" marR="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sz="2100"/>
          </a:p>
        </p:txBody>
      </p:sp>
      <p:sp>
        <p:nvSpPr>
          <p:cNvPr id="125" name="Google Shape;125;p22"/>
          <p:cNvSpPr txBox="1"/>
          <p:nvPr/>
        </p:nvSpPr>
        <p:spPr>
          <a:xfrm>
            <a:off x="8040250" y="225325"/>
            <a:ext cx="5643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Review of 2018 Expenses - $73,472   </a:t>
            </a:r>
            <a:r>
              <a:rPr b="1" lang="en" sz="1800">
                <a:latin typeface="Times New Roman"/>
                <a:ea typeface="Times New Roman"/>
                <a:cs typeface="Times New Roman"/>
                <a:sym typeface="Times New Roman"/>
              </a:rPr>
              <a:t>(2017 $78,357)</a:t>
            </a:r>
            <a:endParaRPr b="1" sz="1800">
              <a:latin typeface="Times New Roman"/>
              <a:ea typeface="Times New Roman"/>
              <a:cs typeface="Times New Roman"/>
              <a:sym typeface="Times New Roman"/>
            </a:endParaRPr>
          </a:p>
        </p:txBody>
      </p:sp>
      <p:sp>
        <p:nvSpPr>
          <p:cNvPr id="131" name="Google Shape;131;p23"/>
          <p:cNvSpPr txBox="1"/>
          <p:nvPr>
            <p:ph idx="1" type="body"/>
          </p:nvPr>
        </p:nvSpPr>
        <p:spPr>
          <a:xfrm>
            <a:off x="311700" y="978200"/>
            <a:ext cx="8759100" cy="372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Lawn care - Nick’s - $38, 965 ($33,650 contract, $4,840 misc, $475 Christmas Decor)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Management Company - $12,972</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Common Area Maintenance - $3,629</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Utilities </a:t>
            </a:r>
            <a:endParaRPr>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Duke $3,688</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Bargersville $2,705</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Insurance Premiums - $3,131</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Irrigation - $2,921</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Ponds - $2,342</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Legal - $1,275</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Printing/Postage - $936</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Remainder - $908 (Community events $241, Audit $235, Website $425) </a:t>
            </a:r>
            <a:endParaRPr sz="2100"/>
          </a:p>
        </p:txBody>
      </p:sp>
      <p:sp>
        <p:nvSpPr>
          <p:cNvPr id="132" name="Google Shape;132;p23"/>
          <p:cNvSpPr txBox="1"/>
          <p:nvPr/>
        </p:nvSpPr>
        <p:spPr>
          <a:xfrm>
            <a:off x="8040250" y="225325"/>
            <a:ext cx="5643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2930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Review of 2018</a:t>
            </a:r>
            <a:r>
              <a:rPr b="1" lang="en">
                <a:solidFill>
                  <a:srgbClr val="DD7E6B"/>
                </a:solidFill>
                <a:latin typeface="Times New Roman"/>
                <a:ea typeface="Times New Roman"/>
                <a:cs typeface="Times New Roman"/>
                <a:sym typeface="Times New Roman"/>
              </a:rPr>
              <a:t> </a:t>
            </a:r>
            <a:r>
              <a:rPr b="1" lang="en">
                <a:latin typeface="Times New Roman"/>
                <a:ea typeface="Times New Roman"/>
                <a:cs typeface="Times New Roman"/>
                <a:sym typeface="Times New Roman"/>
              </a:rPr>
              <a:t>Income / Expenses </a:t>
            </a:r>
            <a:endParaRPr b="1">
              <a:latin typeface="Times New Roman"/>
              <a:ea typeface="Times New Roman"/>
              <a:cs typeface="Times New Roman"/>
              <a:sym typeface="Times New Roman"/>
            </a:endParaRPr>
          </a:p>
        </p:txBody>
      </p:sp>
      <p:sp>
        <p:nvSpPr>
          <p:cNvPr id="138" name="Google Shape;138;p24"/>
          <p:cNvSpPr txBox="1"/>
          <p:nvPr>
            <p:ph idx="1" type="body"/>
          </p:nvPr>
        </p:nvSpPr>
        <p:spPr>
          <a:xfrm>
            <a:off x="311700" y="860000"/>
            <a:ext cx="8520600" cy="415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Expenses under Budget - $6,353</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Legal under $3725</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Common area maintenance under $2,371</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Welcome Committee did not use $500</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Printing Mailing under $589</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Community Events under $559</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Bargersville under $612</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Pond Maintenance under $858</a:t>
            </a:r>
            <a:endParaRPr>
              <a:latin typeface="Times New Roman"/>
              <a:ea typeface="Times New Roman"/>
              <a:cs typeface="Times New Roman"/>
              <a:sym typeface="Times New Roman"/>
            </a:endParaRPr>
          </a:p>
          <a:p>
            <a:pPr indent="-317500" lvl="1" marL="914400" rtl="0" algn="l">
              <a:spcBef>
                <a:spcPts val="0"/>
              </a:spcBef>
              <a:spcAft>
                <a:spcPts val="0"/>
              </a:spcAft>
              <a:buClr>
                <a:srgbClr val="FF0000"/>
              </a:buClr>
              <a:buSzPts val="1400"/>
              <a:buFont typeface="Times New Roman"/>
              <a:buChar char="○"/>
            </a:pPr>
            <a:r>
              <a:rPr lang="en">
                <a:solidFill>
                  <a:srgbClr val="FF0000"/>
                </a:solidFill>
                <a:latin typeface="Times New Roman"/>
                <a:ea typeface="Times New Roman"/>
                <a:cs typeface="Times New Roman"/>
                <a:sym typeface="Times New Roman"/>
              </a:rPr>
              <a:t>Irrigation, Lawn care combined over $2,638</a:t>
            </a:r>
            <a:endParaRPr>
              <a:solidFill>
                <a:srgbClr val="FF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Unexpected Expenses for 2018</a:t>
            </a:r>
            <a:endParaRPr u="sng">
              <a:solidFill>
                <a:srgbClr val="000000"/>
              </a:solidFill>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Irrigation Repair - $2,127</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Otto’s for selected new signs - $2,725 </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Lawn care - more cuts and weeding than expected</a:t>
            </a:r>
            <a:endParaRPr sz="1800">
              <a:latin typeface="Times New Roman"/>
              <a:ea typeface="Times New Roman"/>
              <a:cs typeface="Times New Roman"/>
              <a:sym typeface="Times New Roman"/>
            </a:endParaRPr>
          </a:p>
          <a:p>
            <a:pPr indent="0" lvl="0" marL="0" rtl="0" algn="l">
              <a:spcBef>
                <a:spcPts val="1600"/>
              </a:spcBef>
              <a:spcAft>
                <a:spcPts val="0"/>
              </a:spcAft>
              <a:buNone/>
            </a:pPr>
            <a:r>
              <a:t/>
            </a:r>
            <a:endParaRPr sz="1800">
              <a:solidFill>
                <a:srgbClr val="000000"/>
              </a:solidFill>
              <a:latin typeface="Times New Roman"/>
              <a:ea typeface="Times New Roman"/>
              <a:cs typeface="Times New Roman"/>
              <a:sym typeface="Times New Roman"/>
            </a:endParaRPr>
          </a:p>
          <a:p>
            <a:pPr indent="0" lvl="0" marL="457200" rtl="0" algn="l">
              <a:spcBef>
                <a:spcPts val="1600"/>
              </a:spcBef>
              <a:spcAft>
                <a:spcPts val="0"/>
              </a:spcAft>
              <a:buNone/>
            </a:pPr>
            <a:r>
              <a:t/>
            </a:r>
            <a:endParaRPr sz="1400">
              <a:solidFill>
                <a:srgbClr val="000000"/>
              </a:solidFill>
              <a:latin typeface="Times New Roman"/>
              <a:ea typeface="Times New Roman"/>
              <a:cs typeface="Times New Roman"/>
              <a:sym typeface="Times New Roman"/>
            </a:endParaRPr>
          </a:p>
          <a:p>
            <a:pPr indent="0" lvl="0" marL="914400" rtl="0" algn="l">
              <a:spcBef>
                <a:spcPts val="1600"/>
              </a:spcBef>
              <a:spcAft>
                <a:spcPts val="0"/>
              </a:spcAft>
              <a:buNone/>
            </a:pPr>
            <a:r>
              <a:t/>
            </a:r>
            <a:endParaRPr>
              <a:latin typeface="Times New Roman"/>
              <a:ea typeface="Times New Roman"/>
              <a:cs typeface="Times New Roman"/>
              <a:sym typeface="Times New Roman"/>
            </a:endParaRPr>
          </a:p>
          <a:p>
            <a:pPr indent="0" lvl="0" marL="0" marR="0" rtl="0" algn="l">
              <a:lnSpc>
                <a:spcPct val="115000"/>
              </a:lnSpc>
              <a:spcBef>
                <a:spcPts val="1600"/>
              </a:spcBef>
              <a:spcAft>
                <a:spcPts val="1600"/>
              </a:spcAft>
              <a:buNone/>
            </a:pPr>
            <a:r>
              <a:t/>
            </a:r>
            <a:endParaRPr sz="2100"/>
          </a:p>
        </p:txBody>
      </p:sp>
      <p:sp>
        <p:nvSpPr>
          <p:cNvPr id="139" name="Google Shape;139;p24"/>
          <p:cNvSpPr txBox="1"/>
          <p:nvPr/>
        </p:nvSpPr>
        <p:spPr>
          <a:xfrm>
            <a:off x="8040250" y="225325"/>
            <a:ext cx="5643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2019 B</a:t>
            </a:r>
            <a:r>
              <a:rPr b="1" lang="en">
                <a:latin typeface="Times New Roman"/>
                <a:ea typeface="Times New Roman"/>
                <a:cs typeface="Times New Roman"/>
                <a:sym typeface="Times New Roman"/>
              </a:rPr>
              <a:t>udget Revenue</a:t>
            </a:r>
            <a:endParaRPr b="1">
              <a:latin typeface="Times New Roman"/>
              <a:ea typeface="Times New Roman"/>
              <a:cs typeface="Times New Roman"/>
              <a:sym typeface="Times New Roman"/>
            </a:endParaRPr>
          </a:p>
        </p:txBody>
      </p:sp>
      <p:sp>
        <p:nvSpPr>
          <p:cNvPr id="145" name="Google Shape;145;p25"/>
          <p:cNvSpPr txBox="1"/>
          <p:nvPr>
            <p:ph idx="1" type="body"/>
          </p:nvPr>
        </p:nvSpPr>
        <p:spPr>
          <a:xfrm>
            <a:off x="353400" y="1016100"/>
            <a:ext cx="8437200" cy="370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HOA fees $325 / $88,725 expected income (273 homes) </a:t>
            </a:r>
            <a:r>
              <a:rPr b="1" lang="en" sz="1800">
                <a:latin typeface="Times New Roman"/>
                <a:ea typeface="Times New Roman"/>
                <a:cs typeface="Times New Roman"/>
                <a:sym typeface="Times New Roman"/>
              </a:rPr>
              <a:t>**no change to 2018</a:t>
            </a:r>
            <a:endParaRPr b="1" sz="1800">
              <a:latin typeface="Times New Roman"/>
              <a:ea typeface="Times New Roman"/>
              <a:cs typeface="Times New Roman"/>
              <a:sym typeface="Times New Roman"/>
            </a:endParaRPr>
          </a:p>
          <a:p>
            <a:pPr indent="-342900" lvl="1" marL="914400" rtl="0" algn="l">
              <a:spcBef>
                <a:spcPts val="0"/>
              </a:spcBef>
              <a:spcAft>
                <a:spcPts val="0"/>
              </a:spcAft>
              <a:buClr>
                <a:schemeClr val="accent5"/>
              </a:buClr>
              <a:buSzPts val="1800"/>
              <a:buFont typeface="Times New Roman"/>
              <a:buChar char="○"/>
            </a:pPr>
            <a:r>
              <a:rPr b="1" lang="en" sz="1800">
                <a:solidFill>
                  <a:schemeClr val="accent5"/>
                </a:solidFill>
                <a:latin typeface="Times New Roman"/>
                <a:ea typeface="Times New Roman"/>
                <a:cs typeface="Times New Roman"/>
                <a:sym typeface="Times New Roman"/>
              </a:rPr>
              <a:t>Due on February 28, 2019, or a $25 late fee will be assessed March 1</a:t>
            </a:r>
            <a:endParaRPr b="1" sz="1800">
              <a:solidFill>
                <a:schemeClr val="accent5"/>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Late fee budget of $300</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Receipts Jan 2019 - $18,304</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Bad Debt budget $2,000</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Decisions made to write off debt based on cost to collect - ideally nothing is written off, courts sometimes make decision for us</a:t>
            </a:r>
            <a:endParaRPr sz="1800">
              <a:latin typeface="Times New Roman"/>
              <a:ea typeface="Times New Roman"/>
              <a:cs typeface="Times New Roman"/>
              <a:sym typeface="Times New Roman"/>
            </a:endParaRPr>
          </a:p>
          <a:p>
            <a:pPr indent="-342900" lvl="0" marL="457200" marR="0" rtl="0" algn="l">
              <a:lnSpc>
                <a:spcPct val="115000"/>
              </a:lnSpc>
              <a:spcBef>
                <a:spcPts val="0"/>
              </a:spcBef>
              <a:spcAft>
                <a:spcPts val="0"/>
              </a:spcAft>
              <a:buClr>
                <a:schemeClr val="dk1"/>
              </a:buClr>
              <a:buSzPts val="1800"/>
              <a:buFont typeface="Times New Roman"/>
              <a:buChar char="●"/>
            </a:pPr>
            <a:r>
              <a:rPr lang="en" sz="1800">
                <a:latin typeface="Times New Roman"/>
                <a:ea typeface="Times New Roman"/>
                <a:cs typeface="Times New Roman"/>
                <a:sym typeface="Times New Roman"/>
              </a:rPr>
              <a:t>Reserve Funding budget $7,200, same as 2018</a:t>
            </a:r>
            <a:endParaRPr sz="1800">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Funds kept in reserve for future repairs and improvement projects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Available for expenses - $</a:t>
            </a:r>
            <a:r>
              <a:rPr lang="en" sz="1800">
                <a:solidFill>
                  <a:srgbClr val="000000"/>
                </a:solidFill>
                <a:latin typeface="Times New Roman"/>
                <a:ea typeface="Times New Roman"/>
                <a:cs typeface="Times New Roman"/>
                <a:sym typeface="Times New Roman"/>
              </a:rPr>
              <a:t>79,825</a:t>
            </a:r>
            <a:endParaRPr sz="18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1800"/>
          </a:p>
          <a:p>
            <a:pPr indent="0" lvl="0" marL="457200" marR="0" rtl="0" algn="l">
              <a:lnSpc>
                <a:spcPct val="115000"/>
              </a:lnSpc>
              <a:spcBef>
                <a:spcPts val="1600"/>
              </a:spcBef>
              <a:spcAft>
                <a:spcPts val="1600"/>
              </a:spcAft>
              <a:buNone/>
            </a:pPr>
            <a:r>
              <a:t/>
            </a:r>
            <a:endParaRPr/>
          </a:p>
        </p:txBody>
      </p:sp>
      <p:sp>
        <p:nvSpPr>
          <p:cNvPr id="146" name="Google Shape;146;p25"/>
          <p:cNvSpPr txBox="1"/>
          <p:nvPr/>
        </p:nvSpPr>
        <p:spPr>
          <a:xfrm>
            <a:off x="7890600" y="253275"/>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2019 Bu</a:t>
            </a:r>
            <a:r>
              <a:rPr b="1" lang="en">
                <a:solidFill>
                  <a:srgbClr val="000000"/>
                </a:solidFill>
                <a:latin typeface="Times New Roman"/>
                <a:ea typeface="Times New Roman"/>
                <a:cs typeface="Times New Roman"/>
                <a:sym typeface="Times New Roman"/>
              </a:rPr>
              <a:t>dget Expense - </a:t>
            </a:r>
            <a:r>
              <a:rPr b="1" lang="en">
                <a:latin typeface="Times New Roman"/>
                <a:ea typeface="Times New Roman"/>
                <a:cs typeface="Times New Roman"/>
                <a:sym typeface="Times New Roman"/>
              </a:rPr>
              <a:t>$79,825</a:t>
            </a:r>
            <a:endParaRPr b="1">
              <a:latin typeface="Times New Roman"/>
              <a:ea typeface="Times New Roman"/>
              <a:cs typeface="Times New Roman"/>
              <a:sym typeface="Times New Roman"/>
            </a:endParaRPr>
          </a:p>
        </p:txBody>
      </p:sp>
      <p:sp>
        <p:nvSpPr>
          <p:cNvPr id="152" name="Google Shape;152;p26"/>
          <p:cNvSpPr txBox="1"/>
          <p:nvPr>
            <p:ph idx="1" type="body"/>
          </p:nvPr>
        </p:nvSpPr>
        <p:spPr>
          <a:xfrm>
            <a:off x="425350" y="1058225"/>
            <a:ext cx="8595300" cy="370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Lawn Care 			$37,660*	 			47.2%</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Mgt Fee 				$12,972				16.3%              * 72% of budget</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Utilities 				$7,053*				8.8%</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Common Area Maint.	$6,000*				7.5%</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Legal Services 		</a:t>
            </a:r>
            <a:r>
              <a:rPr lang="en" sz="1800">
                <a:solidFill>
                  <a:srgbClr val="000000"/>
                </a:solidFill>
                <a:latin typeface="Times New Roman"/>
                <a:ea typeface="Times New Roman"/>
                <a:cs typeface="Times New Roman"/>
                <a:sym typeface="Times New Roman"/>
              </a:rPr>
              <a:t>$5,000</a:t>
            </a:r>
            <a:r>
              <a:rPr lang="en" sz="1800">
                <a:latin typeface="Times New Roman"/>
                <a:ea typeface="Times New Roman"/>
                <a:cs typeface="Times New Roman"/>
                <a:sym typeface="Times New Roman"/>
              </a:rPr>
              <a:t>				6.3%</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Insurance 			$3,300				4.1%</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Pond Maint. 			$3,200*				4.0%</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Irrigation				$2,000*				2.5%</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Postage/Copies		$1,350				1.7%</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Social/Community		$500				0.6%</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Welcome				$500				0.6%</a:t>
            </a:r>
            <a:endParaRPr sz="1800">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Misc Admin			$290				0.4% </a:t>
            </a:r>
            <a:r>
              <a:rPr lang="en" sz="1800">
                <a:solidFill>
                  <a:srgbClr val="000000"/>
                </a:solidFill>
                <a:latin typeface="Times New Roman"/>
                <a:ea typeface="Times New Roman"/>
                <a:cs typeface="Times New Roman"/>
                <a:sym typeface="Times New Roman"/>
              </a:rPr>
              <a:t>(Audit, Internet, Bank Fee) </a:t>
            </a:r>
            <a:endParaRPr sz="18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1800"/>
          </a:p>
          <a:p>
            <a:pPr indent="0" lvl="0" marL="457200" marR="0" rtl="0" algn="l">
              <a:lnSpc>
                <a:spcPct val="115000"/>
              </a:lnSpc>
              <a:spcBef>
                <a:spcPts val="1600"/>
              </a:spcBef>
              <a:spcAft>
                <a:spcPts val="1600"/>
              </a:spcAft>
              <a:buNone/>
            </a:pPr>
            <a:r>
              <a:t/>
            </a:r>
            <a:endParaRPr/>
          </a:p>
        </p:txBody>
      </p:sp>
      <p:sp>
        <p:nvSpPr>
          <p:cNvPr id="153" name="Google Shape;153;p26"/>
          <p:cNvSpPr txBox="1"/>
          <p:nvPr/>
        </p:nvSpPr>
        <p:spPr>
          <a:xfrm>
            <a:off x="7793175" y="22405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635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2019 B</a:t>
            </a:r>
            <a:r>
              <a:rPr b="1" lang="en">
                <a:latin typeface="Times New Roman"/>
                <a:ea typeface="Times New Roman"/>
                <a:cs typeface="Times New Roman"/>
                <a:sym typeface="Times New Roman"/>
              </a:rPr>
              <a:t>udget Ex</a:t>
            </a:r>
            <a:r>
              <a:rPr b="1" lang="en">
                <a:solidFill>
                  <a:srgbClr val="000000"/>
                </a:solidFill>
                <a:latin typeface="Times New Roman"/>
                <a:ea typeface="Times New Roman"/>
                <a:cs typeface="Times New Roman"/>
                <a:sym typeface="Times New Roman"/>
              </a:rPr>
              <a:t>pense</a:t>
            </a:r>
            <a:endParaRPr b="1" sz="1100">
              <a:solidFill>
                <a:srgbClr val="DD7E6B"/>
              </a:solidFill>
              <a:latin typeface="Times New Roman"/>
              <a:ea typeface="Times New Roman"/>
              <a:cs typeface="Times New Roman"/>
              <a:sym typeface="Times New Roman"/>
            </a:endParaRPr>
          </a:p>
        </p:txBody>
      </p:sp>
      <p:sp>
        <p:nvSpPr>
          <p:cNvPr id="159" name="Google Shape;159;p27"/>
          <p:cNvSpPr txBox="1"/>
          <p:nvPr/>
        </p:nvSpPr>
        <p:spPr>
          <a:xfrm>
            <a:off x="7793175" y="263025"/>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pic>
        <p:nvPicPr>
          <p:cNvPr id="160" name="Google Shape;160;p27"/>
          <p:cNvPicPr preferRelativeResize="0"/>
          <p:nvPr/>
        </p:nvPicPr>
        <p:blipFill>
          <a:blip r:embed="rId3">
            <a:alphaModFix/>
          </a:blip>
          <a:stretch>
            <a:fillRect/>
          </a:stretch>
        </p:blipFill>
        <p:spPr>
          <a:xfrm>
            <a:off x="152400" y="1229175"/>
            <a:ext cx="8839200" cy="287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4" name="Shape 164"/>
        <p:cNvGrpSpPr/>
        <p:nvPr/>
      </p:nvGrpSpPr>
      <p:grpSpPr>
        <a:xfrm>
          <a:off x="0" y="0"/>
          <a:ext cx="0" cy="0"/>
          <a:chOff x="0" y="0"/>
          <a:chExt cx="0" cy="0"/>
        </a:xfrm>
      </p:grpSpPr>
      <p:sp>
        <p:nvSpPr>
          <p:cNvPr id="165" name="Google Shape;165;p28"/>
          <p:cNvSpPr txBox="1"/>
          <p:nvPr>
            <p:ph type="title"/>
          </p:nvPr>
        </p:nvSpPr>
        <p:spPr>
          <a:xfrm>
            <a:off x="778450" y="506700"/>
            <a:ext cx="7562700" cy="437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00"/>
                </a:solidFill>
                <a:latin typeface="Times New Roman"/>
                <a:ea typeface="Times New Roman"/>
                <a:cs typeface="Times New Roman"/>
                <a:sym typeface="Times New Roman"/>
              </a:rPr>
              <a:t>2019 Plans for Wakefield</a:t>
            </a:r>
            <a:endParaRPr sz="30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endParaRPr>
          </a:p>
          <a:p>
            <a:pPr indent="-393700" lvl="0" marL="457200" rtl="0" algn="l">
              <a:spcBef>
                <a:spcPts val="0"/>
              </a:spcBef>
              <a:spcAft>
                <a:spcPts val="0"/>
              </a:spcAft>
              <a:buClr>
                <a:srgbClr val="000000"/>
              </a:buClr>
              <a:buSzPts val="2600"/>
              <a:buFont typeface="Times New Roman"/>
              <a:buChar char="●"/>
            </a:pPr>
            <a:r>
              <a:rPr lang="en" sz="2400">
                <a:solidFill>
                  <a:srgbClr val="000000"/>
                </a:solidFill>
                <a:latin typeface="Times New Roman"/>
                <a:ea typeface="Times New Roman"/>
                <a:cs typeface="Times New Roman"/>
                <a:sym typeface="Times New Roman"/>
              </a:rPr>
              <a:t>Neighborhood Yard Sale-  Thur-Sat. June 13-15</a:t>
            </a:r>
            <a:r>
              <a:rPr lang="en" sz="26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(share large sign price with West and West Sec 3)</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Discuss saving $ for lights on walking path and maintenance on rest of path - still waiting on sewer.</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Save $ to repair after sewer project finished</a:t>
            </a:r>
            <a:r>
              <a:rPr lang="en" sz="1800">
                <a:solidFill>
                  <a:srgbClr val="000000"/>
                </a:solidFill>
                <a:latin typeface="Times New Roman"/>
                <a:ea typeface="Times New Roman"/>
                <a:cs typeface="Times New Roman"/>
                <a:sym typeface="Times New Roman"/>
              </a:rPr>
              <a:t> (Still no info on when sewer project will start.)</a:t>
            </a:r>
            <a:endParaRPr sz="18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Emergency fund for aging neighborhood and common area</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Discuss new trees for front pond</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274E13"/>
              </a:solidFill>
            </a:endParaRPr>
          </a:p>
        </p:txBody>
      </p:sp>
      <p:sp>
        <p:nvSpPr>
          <p:cNvPr id="166" name="Google Shape;166;p28"/>
          <p:cNvSpPr txBox="1"/>
          <p:nvPr/>
        </p:nvSpPr>
        <p:spPr>
          <a:xfrm>
            <a:off x="7726100" y="312075"/>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solidFill>
                <a:srgbClr val="FFFFFF"/>
              </a:solidFill>
            </a:endParaRPr>
          </a:p>
          <a:p>
            <a:pPr indent="0" lvl="0" marL="0" rtl="0" algn="l">
              <a:spcBef>
                <a:spcPts val="0"/>
              </a:spcBef>
              <a:spcAft>
                <a:spcPts val="0"/>
              </a:spcAft>
              <a:buNone/>
            </a:pPr>
            <a:r>
              <a:rPr lang="en">
                <a:solidFill>
                  <a:srgbClr val="0C343D"/>
                </a:solidFill>
              </a:rPr>
              <a:t>Dave</a:t>
            </a:r>
            <a:endParaRPr>
              <a:solidFill>
                <a:srgbClr val="0C343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1473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project would you like to see next??      </a:t>
            </a:r>
            <a:r>
              <a:rPr lang="en" sz="1200"/>
              <a:t>Rob</a:t>
            </a:r>
            <a:endParaRPr sz="1200"/>
          </a:p>
        </p:txBody>
      </p:sp>
      <p:sp>
        <p:nvSpPr>
          <p:cNvPr id="172" name="Google Shape;172;p29"/>
          <p:cNvSpPr txBox="1"/>
          <p:nvPr>
            <p:ph idx="1" type="body"/>
          </p:nvPr>
        </p:nvSpPr>
        <p:spPr>
          <a:xfrm>
            <a:off x="311700" y="774750"/>
            <a:ext cx="3999900" cy="3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 -Lights on walking path - Estimate $399 each, 10-15 total =$4,000-$6,000</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Update remaining path on the east side after sewer project is complete. Estimate- TBD</a:t>
            </a:r>
            <a:endParaRPr/>
          </a:p>
          <a:p>
            <a:pPr indent="0" lvl="0" marL="0" rtl="0" algn="l">
              <a:spcBef>
                <a:spcPts val="1600"/>
              </a:spcBef>
              <a:spcAft>
                <a:spcPts val="1600"/>
              </a:spcAft>
              <a:buNone/>
            </a:pPr>
            <a:r>
              <a:t/>
            </a:r>
            <a:endParaRPr/>
          </a:p>
        </p:txBody>
      </p:sp>
      <p:sp>
        <p:nvSpPr>
          <p:cNvPr id="173" name="Google Shape;173;p29"/>
          <p:cNvSpPr txBox="1"/>
          <p:nvPr>
            <p:ph idx="2" type="body"/>
          </p:nvPr>
        </p:nvSpPr>
        <p:spPr>
          <a:xfrm>
            <a:off x="4856700" y="760550"/>
            <a:ext cx="3999900" cy="8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Melanie- New Street signs and Stop signs </a:t>
            </a:r>
            <a:endParaRPr/>
          </a:p>
          <a:p>
            <a:pPr indent="0" lvl="0" marL="0" rtl="0" algn="l">
              <a:spcBef>
                <a:spcPts val="0"/>
              </a:spcBef>
              <a:spcAft>
                <a:spcPts val="0"/>
              </a:spcAft>
              <a:buNone/>
            </a:pPr>
            <a:r>
              <a:rPr lang="en"/>
              <a:t>We did main entrance. Would we like to do </a:t>
            </a:r>
            <a:endParaRPr/>
          </a:p>
          <a:p>
            <a:pPr indent="0" lvl="0" marL="0" rtl="0" algn="l">
              <a:spcBef>
                <a:spcPts val="0"/>
              </a:spcBef>
              <a:spcAft>
                <a:spcPts val="0"/>
              </a:spcAft>
              <a:buNone/>
            </a:pPr>
            <a:r>
              <a:rPr lang="en"/>
              <a:t>more?</a:t>
            </a:r>
            <a:endParaRPr/>
          </a:p>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pic>
        <p:nvPicPr>
          <p:cNvPr id="174" name="Google Shape;174;p29"/>
          <p:cNvPicPr preferRelativeResize="0"/>
          <p:nvPr/>
        </p:nvPicPr>
        <p:blipFill>
          <a:blip r:embed="rId3">
            <a:alphaModFix/>
          </a:blip>
          <a:stretch>
            <a:fillRect/>
          </a:stretch>
        </p:blipFill>
        <p:spPr>
          <a:xfrm>
            <a:off x="265625" y="1362175"/>
            <a:ext cx="4045974" cy="2372800"/>
          </a:xfrm>
          <a:prstGeom prst="rect">
            <a:avLst/>
          </a:prstGeom>
          <a:noFill/>
          <a:ln>
            <a:noFill/>
          </a:ln>
        </p:spPr>
      </p:pic>
      <p:sp>
        <p:nvSpPr>
          <p:cNvPr id="175" name="Google Shape;175;p29"/>
          <p:cNvSpPr txBox="1"/>
          <p:nvPr/>
        </p:nvSpPr>
        <p:spPr>
          <a:xfrm>
            <a:off x="4381500" y="3734975"/>
            <a:ext cx="4351800" cy="8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Rob- Main Pond- We need to remove 2 more dead trees. Do we want to replace the trees?  What size, etc. </a:t>
            </a:r>
            <a:endParaRPr>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76" name="Google Shape;176;p29"/>
          <p:cNvPicPr preferRelativeResize="0"/>
          <p:nvPr/>
        </p:nvPicPr>
        <p:blipFill>
          <a:blip r:embed="rId4">
            <a:alphaModFix/>
          </a:blip>
          <a:stretch>
            <a:fillRect/>
          </a:stretch>
        </p:blipFill>
        <p:spPr>
          <a:xfrm>
            <a:off x="5718350" y="1501050"/>
            <a:ext cx="1143700" cy="2095048"/>
          </a:xfrm>
          <a:prstGeom prst="rect">
            <a:avLst/>
          </a:prstGeom>
          <a:noFill/>
          <a:ln>
            <a:noFill/>
          </a:ln>
        </p:spPr>
      </p:pic>
      <p:pic>
        <p:nvPicPr>
          <p:cNvPr id="177" name="Google Shape;177;p29"/>
          <p:cNvPicPr preferRelativeResize="0"/>
          <p:nvPr/>
        </p:nvPicPr>
        <p:blipFill>
          <a:blip r:embed="rId5">
            <a:alphaModFix/>
          </a:blip>
          <a:stretch>
            <a:fillRect/>
          </a:stretch>
        </p:blipFill>
        <p:spPr>
          <a:xfrm>
            <a:off x="7299150" y="1417048"/>
            <a:ext cx="1010675" cy="21515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18630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Architectural Change Request Procedures</a:t>
            </a:r>
            <a:endParaRPr b="1">
              <a:solidFill>
                <a:srgbClr val="000000"/>
              </a:solidFill>
              <a:latin typeface="Times New Roman"/>
              <a:ea typeface="Times New Roman"/>
              <a:cs typeface="Times New Roman"/>
              <a:sym typeface="Times New Roman"/>
            </a:endParaRPr>
          </a:p>
        </p:txBody>
      </p:sp>
      <p:sp>
        <p:nvSpPr>
          <p:cNvPr id="183" name="Google Shape;183;p30"/>
          <p:cNvSpPr txBox="1"/>
          <p:nvPr>
            <p:ph idx="1" type="body"/>
          </p:nvPr>
        </p:nvSpPr>
        <p:spPr>
          <a:xfrm>
            <a:off x="363575" y="1068900"/>
            <a:ext cx="8520600" cy="3005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All forms can be found on </a:t>
            </a:r>
            <a:r>
              <a:rPr lang="en" sz="3000" u="sng">
                <a:solidFill>
                  <a:schemeClr val="hlink"/>
                </a:solidFill>
                <a:latin typeface="Times New Roman"/>
                <a:ea typeface="Times New Roman"/>
                <a:cs typeface="Times New Roman"/>
                <a:sym typeface="Times New Roman"/>
                <a:hlinkClick r:id="rId3"/>
              </a:rPr>
              <a:t>www.CGWakefield.com</a:t>
            </a:r>
            <a:r>
              <a:rPr lang="en" sz="3000">
                <a:latin typeface="Times New Roman"/>
                <a:ea typeface="Times New Roman"/>
                <a:cs typeface="Times New Roman"/>
                <a:sym typeface="Times New Roman"/>
              </a:rPr>
              <a:t> under the “Architectural” tab and submitted to Meridian Management via e-mail.</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en" sz="3000">
                <a:latin typeface="Times New Roman"/>
                <a:ea typeface="Times New Roman"/>
                <a:cs typeface="Times New Roman"/>
                <a:sym typeface="Times New Roman"/>
              </a:rPr>
              <a:t>Covenants and Rules and Regulations can be found under the “Governance” tab under “Governance Documents”</a:t>
            </a:r>
            <a:endParaRPr sz="30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
        <p:nvSpPr>
          <p:cNvPr id="184" name="Google Shape;184;p30"/>
          <p:cNvSpPr txBox="1"/>
          <p:nvPr/>
        </p:nvSpPr>
        <p:spPr>
          <a:xfrm>
            <a:off x="7871125" y="16560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11700" y="2594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Covenant Violations </a:t>
            </a:r>
            <a:r>
              <a:rPr lang="en"/>
              <a:t>                                     </a:t>
            </a:r>
            <a:r>
              <a:rPr lang="en" sz="1200"/>
              <a:t>Melanie</a:t>
            </a:r>
            <a:endParaRPr sz="1200"/>
          </a:p>
        </p:txBody>
      </p:sp>
      <p:sp>
        <p:nvSpPr>
          <p:cNvPr id="190" name="Google Shape;190;p31"/>
          <p:cNvSpPr txBox="1"/>
          <p:nvPr>
            <p:ph idx="1" type="body"/>
          </p:nvPr>
        </p:nvSpPr>
        <p:spPr>
          <a:xfrm>
            <a:off x="363850" y="717625"/>
            <a:ext cx="8520600" cy="72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Times New Roman"/>
                <a:ea typeface="Times New Roman"/>
                <a:cs typeface="Times New Roman"/>
                <a:sym typeface="Times New Roman"/>
              </a:rPr>
              <a:t>Many</a:t>
            </a:r>
            <a:r>
              <a:rPr b="1" lang="en">
                <a:latin typeface="Times New Roman"/>
                <a:ea typeface="Times New Roman"/>
                <a:cs typeface="Times New Roman"/>
                <a:sym typeface="Times New Roman"/>
              </a:rPr>
              <a:t> homes need lots of repairs.</a:t>
            </a:r>
            <a:r>
              <a:rPr lang="en" sz="2400">
                <a:latin typeface="Times New Roman"/>
                <a:ea typeface="Times New Roman"/>
                <a:cs typeface="Times New Roman"/>
                <a:sym typeface="Times New Roman"/>
              </a:rPr>
              <a:t> </a:t>
            </a:r>
            <a:r>
              <a:rPr lang="en" sz="1400">
                <a:latin typeface="Times New Roman"/>
                <a:ea typeface="Times New Roman"/>
                <a:cs typeface="Times New Roman"/>
                <a:sym typeface="Times New Roman"/>
              </a:rPr>
              <a:t>Our neighborhood is now 20 years old, everyone needs to spend some money keeping our homes maintained.  </a:t>
            </a:r>
            <a:endParaRPr sz="1400">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sp>
        <p:nvSpPr>
          <p:cNvPr id="191" name="Google Shape;191;p31"/>
          <p:cNvSpPr txBox="1"/>
          <p:nvPr/>
        </p:nvSpPr>
        <p:spPr>
          <a:xfrm>
            <a:off x="464825" y="1445125"/>
            <a:ext cx="4274400" cy="3344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Mailboxes need paint - 11</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Mailbox posts need replaced - 137</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Window and door trim replacement - 8</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Paint trim - 23</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Shutters - 28</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Landscaping</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Trimming weeds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Front flower beds MUST have bushes in them.  - 4</a:t>
            </a:r>
            <a:endParaRPr sz="1800">
              <a:solidFill>
                <a:schemeClr val="dk1"/>
              </a:solidFill>
              <a:latin typeface="Times New Roman"/>
              <a:ea typeface="Times New Roman"/>
              <a:cs typeface="Times New Roman"/>
              <a:sym typeface="Times New Roman"/>
            </a:endParaRPr>
          </a:p>
          <a:p>
            <a:pPr indent="0" lvl="0" marL="457200" rtl="0" algn="l">
              <a:lnSpc>
                <a:spcPct val="115000"/>
              </a:lnSpc>
              <a:spcBef>
                <a:spcPts val="1600"/>
              </a:spcBef>
              <a:spcAft>
                <a:spcPts val="1600"/>
              </a:spcAft>
              <a:buNone/>
            </a:pPr>
            <a:r>
              <a:t/>
            </a:r>
            <a:endParaRPr sz="1600">
              <a:solidFill>
                <a:schemeClr val="dk1"/>
              </a:solidFill>
              <a:latin typeface="Times New Roman"/>
              <a:ea typeface="Times New Roman"/>
              <a:cs typeface="Times New Roman"/>
              <a:sym typeface="Times New Roman"/>
            </a:endParaRPr>
          </a:p>
        </p:txBody>
      </p:sp>
      <p:sp>
        <p:nvSpPr>
          <p:cNvPr id="192" name="Google Shape;192;p31"/>
          <p:cNvSpPr txBox="1"/>
          <p:nvPr/>
        </p:nvSpPr>
        <p:spPr>
          <a:xfrm>
            <a:off x="5042350" y="1197875"/>
            <a:ext cx="3842100" cy="34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We mentioned several of these at last year’s meeting so the Mgt. Company will be more  consistent with violation letters.  The Mgt. Company will be referring violations to the HOA attorney by the 3rd letter. </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16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Catch mildew on siding early in the season so that it’s easier to control.</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PLEASE treat your lawns for dandelions in early spring.</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Recommend yards be mowed every week and string trimmed every 2 weeks (including fence line).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379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Current Board Members </a:t>
            </a:r>
            <a:endParaRPr b="1">
              <a:latin typeface="Times New Roman"/>
              <a:ea typeface="Times New Roman"/>
              <a:cs typeface="Times New Roman"/>
              <a:sym typeface="Times New Roman"/>
            </a:endParaRPr>
          </a:p>
        </p:txBody>
      </p:sp>
      <p:sp>
        <p:nvSpPr>
          <p:cNvPr id="66" name="Google Shape;66;p14"/>
          <p:cNvSpPr txBox="1"/>
          <p:nvPr>
            <p:ph idx="1" type="body"/>
          </p:nvPr>
        </p:nvSpPr>
        <p:spPr>
          <a:xfrm>
            <a:off x="311700" y="1360400"/>
            <a:ext cx="8520600" cy="287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Kim Duffie</a:t>
            </a:r>
            <a:r>
              <a:rPr lang="en" sz="2400">
                <a:latin typeface="Times New Roman"/>
                <a:ea typeface="Times New Roman"/>
                <a:cs typeface="Times New Roman"/>
                <a:sym typeface="Times New Roman"/>
              </a:rPr>
              <a:t> - President</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Steve Pappas - Vice President </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Karen Ross - Treasurer</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Melanie Piper</a:t>
            </a:r>
            <a:r>
              <a:rPr lang="en" sz="2400">
                <a:latin typeface="Times New Roman"/>
                <a:ea typeface="Times New Roman"/>
                <a:cs typeface="Times New Roman"/>
                <a:sym typeface="Times New Roman"/>
              </a:rPr>
              <a:t> - Secretary</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Rob Souchon - Member-At-Large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Dave Ward - Member-at-large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3 Open positions</a:t>
            </a:r>
            <a:endParaRPr sz="2400">
              <a:latin typeface="Times New Roman"/>
              <a:ea typeface="Times New Roman"/>
              <a:cs typeface="Times New Roman"/>
              <a:sym typeface="Times New Roman"/>
            </a:endParaRPr>
          </a:p>
          <a:p>
            <a:pPr indent="0" lvl="0" marL="0" rtl="0" algn="l">
              <a:spcBef>
                <a:spcPts val="1600"/>
              </a:spcBef>
              <a:spcAft>
                <a:spcPts val="1600"/>
              </a:spcAft>
              <a:buNone/>
            </a:pPr>
            <a:r>
              <a:t/>
            </a:r>
            <a:endParaRPr sz="2400">
              <a:latin typeface="Times New Roman"/>
              <a:ea typeface="Times New Roman"/>
              <a:cs typeface="Times New Roman"/>
              <a:sym typeface="Times New Roman"/>
            </a:endParaRPr>
          </a:p>
        </p:txBody>
      </p:sp>
      <p:sp>
        <p:nvSpPr>
          <p:cNvPr id="67" name="Google Shape;67;p14"/>
          <p:cNvSpPr txBox="1"/>
          <p:nvPr/>
        </p:nvSpPr>
        <p:spPr>
          <a:xfrm>
            <a:off x="7774150" y="176675"/>
            <a:ext cx="961800" cy="2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2594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Covenant Violations </a:t>
            </a:r>
            <a:r>
              <a:rPr lang="en"/>
              <a:t>									</a:t>
            </a:r>
            <a:r>
              <a:rPr lang="en"/>
              <a:t>  </a:t>
            </a:r>
            <a:r>
              <a:rPr lang="en" sz="1200"/>
              <a:t>Melanie</a:t>
            </a:r>
            <a:endParaRPr sz="1200"/>
          </a:p>
        </p:txBody>
      </p:sp>
      <p:sp>
        <p:nvSpPr>
          <p:cNvPr id="198" name="Google Shape;198;p32"/>
          <p:cNvSpPr txBox="1"/>
          <p:nvPr>
            <p:ph idx="1" type="body"/>
          </p:nvPr>
        </p:nvSpPr>
        <p:spPr>
          <a:xfrm>
            <a:off x="363850" y="717625"/>
            <a:ext cx="8520600" cy="41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Weather appropriate letters will start going out on April 1st. Examples of items that need to be repaired or replaced:</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We’re all busy people, but keeping our home maintained needs to be a </a:t>
            </a:r>
            <a:r>
              <a:rPr lang="en">
                <a:latin typeface="Times New Roman"/>
                <a:ea typeface="Times New Roman"/>
                <a:cs typeface="Times New Roman"/>
                <a:sym typeface="Times New Roman"/>
              </a:rPr>
              <a:t>priority</a:t>
            </a:r>
            <a:r>
              <a:rPr lang="en">
                <a:latin typeface="Times New Roman"/>
                <a:ea typeface="Times New Roman"/>
                <a:cs typeface="Times New Roman"/>
                <a:sym typeface="Times New Roman"/>
              </a:rPr>
              <a:t> for your family’s safety. </a:t>
            </a:r>
            <a:endParaRPr>
              <a:latin typeface="Times New Roman"/>
              <a:ea typeface="Times New Roman"/>
              <a:cs typeface="Times New Roman"/>
              <a:sym typeface="Times New Roman"/>
            </a:endParaRPr>
          </a:p>
          <a:p>
            <a:pPr indent="0" lvl="0" marL="457200" rtl="0" algn="l">
              <a:spcBef>
                <a:spcPts val="1600"/>
              </a:spcBef>
              <a:spcAft>
                <a:spcPts val="0"/>
              </a:spcAft>
              <a:buNone/>
            </a:pPr>
            <a:r>
              <a:t/>
            </a:r>
            <a:endParaRPr sz="2400">
              <a:latin typeface="Times New Roman"/>
              <a:ea typeface="Times New Roman"/>
              <a:cs typeface="Times New Roman"/>
              <a:sym typeface="Times New Roman"/>
            </a:endParaRPr>
          </a:p>
          <a:p>
            <a:pPr indent="0" lvl="0" marL="457200" rtl="0" algn="l">
              <a:spcBef>
                <a:spcPts val="1600"/>
              </a:spcBef>
              <a:spcAft>
                <a:spcPts val="1600"/>
              </a:spcAft>
              <a:buNone/>
            </a:pPr>
            <a:r>
              <a:t/>
            </a:r>
            <a:endParaRPr>
              <a:latin typeface="Times New Roman"/>
              <a:ea typeface="Times New Roman"/>
              <a:cs typeface="Times New Roman"/>
              <a:sym typeface="Times New Roman"/>
            </a:endParaRPr>
          </a:p>
        </p:txBody>
      </p:sp>
      <p:pic>
        <p:nvPicPr>
          <p:cNvPr id="199" name="Google Shape;199;p32"/>
          <p:cNvPicPr preferRelativeResize="0"/>
          <p:nvPr/>
        </p:nvPicPr>
        <p:blipFill>
          <a:blip r:embed="rId3">
            <a:alphaModFix/>
          </a:blip>
          <a:stretch>
            <a:fillRect/>
          </a:stretch>
        </p:blipFill>
        <p:spPr>
          <a:xfrm>
            <a:off x="1035676" y="1763325"/>
            <a:ext cx="1642374" cy="2324228"/>
          </a:xfrm>
          <a:prstGeom prst="rect">
            <a:avLst/>
          </a:prstGeom>
          <a:noFill/>
          <a:ln>
            <a:noFill/>
          </a:ln>
        </p:spPr>
      </p:pic>
      <p:pic>
        <p:nvPicPr>
          <p:cNvPr id="200" name="Google Shape;200;p32"/>
          <p:cNvPicPr preferRelativeResize="0"/>
          <p:nvPr/>
        </p:nvPicPr>
        <p:blipFill>
          <a:blip r:embed="rId4">
            <a:alphaModFix/>
          </a:blip>
          <a:stretch>
            <a:fillRect/>
          </a:stretch>
        </p:blipFill>
        <p:spPr>
          <a:xfrm>
            <a:off x="3337050" y="1763323"/>
            <a:ext cx="4641649" cy="2265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2594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Home Sales</a:t>
            </a:r>
            <a:r>
              <a:rPr b="1" lang="en">
                <a:latin typeface="Times New Roman"/>
                <a:ea typeface="Times New Roman"/>
                <a:cs typeface="Times New Roman"/>
                <a:sym typeface="Times New Roman"/>
              </a:rPr>
              <a:t> </a:t>
            </a:r>
            <a:r>
              <a:rPr lang="en"/>
              <a:t>                                          </a:t>
            </a:r>
            <a:r>
              <a:rPr lang="en" sz="1200"/>
              <a:t>                         Steve</a:t>
            </a:r>
            <a:endParaRPr sz="1200"/>
          </a:p>
        </p:txBody>
      </p:sp>
      <p:sp>
        <p:nvSpPr>
          <p:cNvPr id="206" name="Google Shape;206;p33"/>
          <p:cNvSpPr txBox="1"/>
          <p:nvPr>
            <p:ph idx="1" type="body"/>
          </p:nvPr>
        </p:nvSpPr>
        <p:spPr>
          <a:xfrm>
            <a:off x="373950" y="717625"/>
            <a:ext cx="8520600" cy="41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If you are selling your home, please have your real estate agent prepare a binder with a copy of the following items and place it on your kitchen island during showings:</a:t>
            </a:r>
            <a:endParaRPr sz="2400">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latin typeface="Times New Roman"/>
                <a:ea typeface="Times New Roman"/>
                <a:cs typeface="Times New Roman"/>
                <a:sym typeface="Times New Roman"/>
              </a:rPr>
              <a:t>Covenants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Rules and Regulations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By-Laws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Rental Restriction Amendment</a:t>
            </a:r>
            <a:endParaRPr sz="2400">
              <a:latin typeface="Times New Roman"/>
              <a:ea typeface="Times New Roman"/>
              <a:cs typeface="Times New Roman"/>
              <a:sym typeface="Times New Roman"/>
            </a:endParaRPr>
          </a:p>
          <a:p>
            <a:pPr indent="0" lvl="0" marL="0" rtl="0" algn="l">
              <a:spcBef>
                <a:spcPts val="1600"/>
              </a:spcBef>
              <a:spcAft>
                <a:spcPts val="0"/>
              </a:spcAft>
              <a:buNone/>
            </a:pPr>
            <a:r>
              <a:rPr lang="en" sz="2400">
                <a:latin typeface="Times New Roman"/>
                <a:ea typeface="Times New Roman"/>
                <a:cs typeface="Times New Roman"/>
                <a:sym typeface="Times New Roman"/>
              </a:rPr>
              <a:t>All can be found under the “Governing Documents” on </a:t>
            </a:r>
            <a:r>
              <a:rPr b="1" lang="en" sz="2400">
                <a:solidFill>
                  <a:srgbClr val="0000FF"/>
                </a:solidFill>
                <a:uFill>
                  <a:noFill/>
                </a:uFill>
                <a:latin typeface="Times New Roman"/>
                <a:ea typeface="Times New Roman"/>
                <a:cs typeface="Times New Roman"/>
                <a:sym typeface="Times New Roman"/>
                <a:hlinkClick r:id="rId3">
                  <a:extLst>
                    <a:ext uri="{A12FA001-AC4F-418D-AE19-62706E023703}">
                      <ahyp:hlinkClr val="tx"/>
                    </a:ext>
                  </a:extLst>
                </a:hlinkClick>
              </a:rPr>
              <a:t>www.cgwakefield</a:t>
            </a:r>
            <a:r>
              <a:rPr b="1" lang="en" sz="2400">
                <a:solidFill>
                  <a:srgbClr val="0000FF"/>
                </a:solidFill>
                <a:latin typeface="Times New Roman"/>
                <a:ea typeface="Times New Roman"/>
                <a:cs typeface="Times New Roman"/>
                <a:sym typeface="Times New Roman"/>
              </a:rPr>
              <a:t>.com</a:t>
            </a:r>
            <a:endParaRPr b="1" sz="2400">
              <a:solidFill>
                <a:srgbClr val="0000FF"/>
              </a:solidFill>
              <a:latin typeface="Times New Roman"/>
              <a:ea typeface="Times New Roman"/>
              <a:cs typeface="Times New Roman"/>
              <a:sym typeface="Times New Roman"/>
            </a:endParaRPr>
          </a:p>
          <a:p>
            <a:pPr indent="0" lvl="0" marL="457200" rtl="0" algn="l">
              <a:spcBef>
                <a:spcPts val="1600"/>
              </a:spcBef>
              <a:spcAft>
                <a:spcPts val="1600"/>
              </a:spcAft>
              <a:buNone/>
            </a:pPr>
            <a:r>
              <a:t/>
            </a:r>
            <a:endParaRPr>
              <a:latin typeface="Times New Roman"/>
              <a:ea typeface="Times New Roman"/>
              <a:cs typeface="Times New Roman"/>
              <a:sym typeface="Times New Roman"/>
            </a:endParaRPr>
          </a:p>
        </p:txBody>
      </p:sp>
      <p:pic>
        <p:nvPicPr>
          <p:cNvPr id="207" name="Google Shape;207;p33"/>
          <p:cNvPicPr preferRelativeResize="0"/>
          <p:nvPr/>
        </p:nvPicPr>
        <p:blipFill rotWithShape="1">
          <a:blip r:embed="rId4">
            <a:alphaModFix/>
          </a:blip>
          <a:srcRect b="8082" l="10222" r="9027" t="10358"/>
          <a:stretch/>
        </p:blipFill>
        <p:spPr>
          <a:xfrm>
            <a:off x="6143900" y="1669150"/>
            <a:ext cx="2455526" cy="2445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2594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Welcoming committee</a:t>
            </a:r>
            <a:r>
              <a:rPr lang="en"/>
              <a:t>                                      </a:t>
            </a:r>
            <a:r>
              <a:rPr lang="en" sz="1200"/>
              <a:t>Kim</a:t>
            </a:r>
            <a:endParaRPr sz="1200"/>
          </a:p>
        </p:txBody>
      </p:sp>
      <p:sp>
        <p:nvSpPr>
          <p:cNvPr id="213" name="Google Shape;213;p34"/>
          <p:cNvSpPr txBox="1"/>
          <p:nvPr>
            <p:ph idx="1" type="body"/>
          </p:nvPr>
        </p:nvSpPr>
        <p:spPr>
          <a:xfrm>
            <a:off x="373950" y="980375"/>
            <a:ext cx="8520600" cy="371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We only have 1 homeowner helping with Welcome baskets and she had surgery last summer and couldn’t run the committee.</a:t>
            </a:r>
            <a:endParaRPr sz="2400">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latin typeface="Times New Roman"/>
                <a:ea typeface="Times New Roman"/>
                <a:cs typeface="Times New Roman"/>
                <a:sym typeface="Times New Roman"/>
              </a:rPr>
              <a:t>Help buy supplies, budget provided                                            by the Board</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Assemble baskets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Board member Dave can deliver.                                                    You are welcome to join him. </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b="1" sz="2400">
              <a:solidFill>
                <a:srgbClr val="0000FF"/>
              </a:solidFill>
              <a:latin typeface="Times New Roman"/>
              <a:ea typeface="Times New Roman"/>
              <a:cs typeface="Times New Roman"/>
              <a:sym typeface="Times New Roman"/>
            </a:endParaRPr>
          </a:p>
          <a:p>
            <a:pPr indent="0" lvl="0" marL="457200" rtl="0" algn="l">
              <a:spcBef>
                <a:spcPts val="1600"/>
              </a:spcBef>
              <a:spcAft>
                <a:spcPts val="1600"/>
              </a:spcAft>
              <a:buNone/>
            </a:pPr>
            <a:r>
              <a:t/>
            </a:r>
            <a:endParaRPr>
              <a:latin typeface="Times New Roman"/>
              <a:ea typeface="Times New Roman"/>
              <a:cs typeface="Times New Roman"/>
              <a:sym typeface="Times New Roman"/>
            </a:endParaRPr>
          </a:p>
        </p:txBody>
      </p:sp>
      <p:pic>
        <p:nvPicPr>
          <p:cNvPr id="214" name="Google Shape;214;p34"/>
          <p:cNvPicPr preferRelativeResize="0"/>
          <p:nvPr/>
        </p:nvPicPr>
        <p:blipFill rotWithShape="1">
          <a:blip r:embed="rId3">
            <a:alphaModFix/>
          </a:blip>
          <a:srcRect b="16239" l="0" r="0" t="23725"/>
          <a:stretch/>
        </p:blipFill>
        <p:spPr>
          <a:xfrm>
            <a:off x="5388525" y="3019950"/>
            <a:ext cx="3302299" cy="1113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31200" y="1657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Otto’s Mailboxes                                                </a:t>
            </a:r>
            <a:r>
              <a:rPr lang="en" sz="1200"/>
              <a:t>Steve</a:t>
            </a:r>
            <a:endParaRPr sz="1200"/>
          </a:p>
        </p:txBody>
      </p:sp>
      <p:sp>
        <p:nvSpPr>
          <p:cNvPr id="220" name="Google Shape;220;p35"/>
          <p:cNvSpPr txBox="1"/>
          <p:nvPr>
            <p:ph idx="1" type="body"/>
          </p:nvPr>
        </p:nvSpPr>
        <p:spPr>
          <a:xfrm>
            <a:off x="311700" y="703950"/>
            <a:ext cx="8520600" cy="1530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t>Some mailboxes and posts need to be replaced.  Big Box stores do NOT have mailboxes or mailbox posts that match our neighborhood.  Otto’s prices are the same, if not cheaper, than what you would pay online. Mailbox post paint color from Home Depot </a:t>
            </a:r>
            <a:r>
              <a:rPr lang="en" sz="1400" u="sng">
                <a:solidFill>
                  <a:schemeClr val="hlink"/>
                </a:solidFill>
                <a:hlinkClick r:id="rId3"/>
              </a:rPr>
              <a:t>http://cgwakefield.com/mailbox-post-provider/</a:t>
            </a:r>
            <a:endParaRPr sz="1400"/>
          </a:p>
          <a:p>
            <a:pPr indent="0" lvl="0" marL="0" rtl="0" algn="l">
              <a:spcBef>
                <a:spcPts val="1600"/>
              </a:spcBef>
              <a:spcAft>
                <a:spcPts val="1600"/>
              </a:spcAft>
              <a:buNone/>
            </a:pPr>
            <a:r>
              <a:rPr lang="en" sz="1400"/>
              <a:t>Otto’s neighborhood discount until Dec 31, 2019.  Sale for Wakefield will be the week of April 15-21st at 15% off of- the DISCOUNTED price.  We will send flyers in the mail. Save up to $67.43 the week of the sale.</a:t>
            </a:r>
            <a:endParaRPr sz="1400"/>
          </a:p>
        </p:txBody>
      </p:sp>
      <p:pic>
        <p:nvPicPr>
          <p:cNvPr id="221" name="Google Shape;221;p35"/>
          <p:cNvPicPr preferRelativeResize="0"/>
          <p:nvPr/>
        </p:nvPicPr>
        <p:blipFill>
          <a:blip r:embed="rId4">
            <a:alphaModFix/>
          </a:blip>
          <a:stretch>
            <a:fillRect/>
          </a:stretch>
        </p:blipFill>
        <p:spPr>
          <a:xfrm>
            <a:off x="284125" y="2347050"/>
            <a:ext cx="7619824" cy="2625750"/>
          </a:xfrm>
          <a:prstGeom prst="rect">
            <a:avLst/>
          </a:prstGeom>
          <a:noFill/>
          <a:ln>
            <a:noFill/>
          </a:ln>
        </p:spPr>
      </p:pic>
      <p:sp>
        <p:nvSpPr>
          <p:cNvPr id="222" name="Google Shape;222;p35"/>
          <p:cNvSpPr txBox="1"/>
          <p:nvPr/>
        </p:nvSpPr>
        <p:spPr>
          <a:xfrm>
            <a:off x="7901775" y="2500525"/>
            <a:ext cx="999300" cy="23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April Sale</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$80.95</a:t>
            </a:r>
            <a:endParaRPr sz="1200"/>
          </a:p>
          <a:p>
            <a:pPr indent="0" lvl="0" marL="0" rtl="0" algn="l">
              <a:spcBef>
                <a:spcPts val="0"/>
              </a:spcBef>
              <a:spcAft>
                <a:spcPts val="0"/>
              </a:spcAft>
              <a:buNone/>
            </a:pPr>
            <a:r>
              <a:rPr lang="en" sz="1200"/>
              <a:t>$105.95</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$110.96</a:t>
            </a:r>
            <a:endParaRPr sz="1200"/>
          </a:p>
          <a:p>
            <a:pPr indent="0" lvl="0" marL="0" rtl="0" algn="l">
              <a:spcBef>
                <a:spcPts val="0"/>
              </a:spcBef>
              <a:spcAft>
                <a:spcPts val="0"/>
              </a:spcAft>
              <a:buNone/>
            </a:pPr>
            <a:r>
              <a:rPr lang="en" sz="1200"/>
              <a:t>$180.96</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$191.90</a:t>
            </a:r>
            <a:endParaRPr sz="1200"/>
          </a:p>
          <a:p>
            <a:pPr indent="0" lvl="0" marL="0" rtl="0" algn="l">
              <a:spcBef>
                <a:spcPts val="0"/>
              </a:spcBef>
              <a:spcAft>
                <a:spcPts val="0"/>
              </a:spcAft>
              <a:buNone/>
            </a:pPr>
            <a:r>
              <a:rPr lang="en" sz="1200"/>
              <a:t>$261.90</a:t>
            </a:r>
            <a:endParaRPr sz="1200"/>
          </a:p>
          <a:p>
            <a:pPr indent="0" lvl="0" marL="0" rtl="0" algn="l">
              <a:spcBef>
                <a:spcPts val="0"/>
              </a:spcBef>
              <a:spcAft>
                <a:spcPts val="0"/>
              </a:spcAft>
              <a:buNone/>
            </a:pPr>
            <a:r>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311700" y="445025"/>
            <a:ext cx="8520600" cy="613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700"/>
              <a:t>Amendment to Covenants as Proposed by Homeowners</a:t>
            </a:r>
            <a:endParaRPr sz="2700"/>
          </a:p>
        </p:txBody>
      </p:sp>
      <p:sp>
        <p:nvSpPr>
          <p:cNvPr id="228" name="Google Shape;228;p36"/>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Steps to follow:</a:t>
            </a:r>
            <a:endParaRPr sz="1800"/>
          </a:p>
          <a:p>
            <a:pPr indent="-342900" lvl="0" marL="457200" rtl="0" algn="l">
              <a:spcBef>
                <a:spcPts val="1600"/>
              </a:spcBef>
              <a:spcAft>
                <a:spcPts val="0"/>
              </a:spcAft>
              <a:buSzPts val="1800"/>
              <a:buAutoNum type="arabicPeriod"/>
            </a:pPr>
            <a:r>
              <a:rPr b="1" lang="en" sz="1800"/>
              <a:t>Covenants pg 20- ARTICLE IX, Sec. 9.1 (ii)</a:t>
            </a:r>
            <a:r>
              <a:rPr lang="en" sz="1800"/>
              <a:t>   50% of homeowners must propose an amendment (by petition) and present it to the Board</a:t>
            </a:r>
            <a:endParaRPr sz="1800"/>
          </a:p>
          <a:p>
            <a:pPr indent="-342900" lvl="0" marL="457200" rtl="0" algn="l">
              <a:spcBef>
                <a:spcPts val="0"/>
              </a:spcBef>
              <a:spcAft>
                <a:spcPts val="0"/>
              </a:spcAft>
              <a:buSzPts val="1800"/>
              <a:buAutoNum type="arabicPeriod"/>
            </a:pPr>
            <a:r>
              <a:rPr b="1" lang="en" sz="1800"/>
              <a:t>(iii)</a:t>
            </a:r>
            <a:r>
              <a:rPr lang="en" sz="1800"/>
              <a:t> Lawyer writes up the proposed amendment and holds a “Special Meeting” to discuss proposed amendment  (</a:t>
            </a:r>
            <a:r>
              <a:rPr lang="en" sz="1800"/>
              <a:t>Estimated cost $2,000-$2,500)</a:t>
            </a:r>
            <a:endParaRPr/>
          </a:p>
        </p:txBody>
      </p:sp>
      <p:sp>
        <p:nvSpPr>
          <p:cNvPr id="229" name="Google Shape;229;p36"/>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3. </a:t>
            </a:r>
            <a:r>
              <a:rPr b="1" lang="en" sz="1800"/>
              <a:t> </a:t>
            </a:r>
            <a:r>
              <a:rPr b="1" lang="en" sz="1800"/>
              <a:t>(v)</a:t>
            </a:r>
            <a:r>
              <a:rPr lang="en" sz="1800"/>
              <a:t> 18 months to collect ⅔ vote to pass </a:t>
            </a:r>
            <a:r>
              <a:rPr lang="en" sz="1600"/>
              <a:t> (273 homes = 181 votes of homeowners in good standing)</a:t>
            </a:r>
            <a:endParaRPr sz="1600"/>
          </a:p>
          <a:p>
            <a:pPr indent="0" lvl="0" marL="0" rtl="0" algn="l">
              <a:spcBef>
                <a:spcPts val="1600"/>
              </a:spcBef>
              <a:spcAft>
                <a:spcPts val="0"/>
              </a:spcAft>
              <a:buNone/>
            </a:pPr>
            <a:r>
              <a:rPr lang="en" sz="1800"/>
              <a:t>4.  Lawyer files with Johnson County  (Estimated cost $1,000)</a:t>
            </a:r>
            <a:endParaRPr sz="1800"/>
          </a:p>
          <a:p>
            <a:pPr indent="0" lvl="0" marL="0" rtl="0" algn="l">
              <a:spcBef>
                <a:spcPts val="1600"/>
              </a:spcBef>
              <a:spcAft>
                <a:spcPts val="0"/>
              </a:spcAft>
              <a:buNone/>
            </a:pPr>
            <a:r>
              <a:rPr lang="en" sz="1800"/>
              <a:t>Total cost for Rental Restriction Amendment was = $3,666</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200"/>
              <a:t>Kim</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33" name="Shape 233"/>
        <p:cNvGrpSpPr/>
        <p:nvPr/>
      </p:nvGrpSpPr>
      <p:grpSpPr>
        <a:xfrm>
          <a:off x="0" y="0"/>
          <a:ext cx="0" cy="0"/>
          <a:chOff x="0" y="0"/>
          <a:chExt cx="0" cy="0"/>
        </a:xfrm>
      </p:grpSpPr>
      <p:sp>
        <p:nvSpPr>
          <p:cNvPr id="234" name="Google Shape;234;p37"/>
          <p:cNvSpPr txBox="1"/>
          <p:nvPr>
            <p:ph type="title"/>
          </p:nvPr>
        </p:nvSpPr>
        <p:spPr>
          <a:xfrm>
            <a:off x="458800" y="58526"/>
            <a:ext cx="6396900" cy="499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D9D9D9"/>
                </a:solidFill>
              </a:rPr>
              <a:t>Common Courtesy Items</a:t>
            </a:r>
            <a:endParaRPr b="1" sz="2400">
              <a:solidFill>
                <a:srgbClr val="D9D9D9"/>
              </a:solidFill>
            </a:endParaRPr>
          </a:p>
          <a:p>
            <a:pPr indent="0" lvl="0" marL="0" rtl="0" algn="ctr">
              <a:spcBef>
                <a:spcPts val="0"/>
              </a:spcBef>
              <a:spcAft>
                <a:spcPts val="0"/>
              </a:spcAft>
              <a:buNone/>
            </a:pPr>
            <a:r>
              <a:t/>
            </a:r>
            <a:endParaRPr b="1" sz="1000">
              <a:solidFill>
                <a:srgbClr val="D9D9D9"/>
              </a:solidFill>
            </a:endParaRPr>
          </a:p>
          <a:p>
            <a:pPr indent="-342900" lvl="0" marL="457200" rtl="0" algn="l">
              <a:spcBef>
                <a:spcPts val="0"/>
              </a:spcBef>
              <a:spcAft>
                <a:spcPts val="0"/>
              </a:spcAft>
              <a:buSzPts val="1800"/>
              <a:buAutoNum type="arabicPeriod"/>
            </a:pPr>
            <a:r>
              <a:rPr lang="en" sz="1800"/>
              <a:t>Please make sure dogs are not barking during quiet hours of 11pm-6am or all day by bringing them inside or using “bark control” collars. </a:t>
            </a:r>
            <a:endParaRPr sz="1800"/>
          </a:p>
          <a:p>
            <a:pPr indent="-342900" lvl="0" marL="457200" rtl="0" algn="l">
              <a:spcBef>
                <a:spcPts val="0"/>
              </a:spcBef>
              <a:spcAft>
                <a:spcPts val="0"/>
              </a:spcAft>
              <a:buSzPts val="1800"/>
              <a:buAutoNum type="arabicPeriod"/>
            </a:pPr>
            <a:r>
              <a:rPr lang="en" sz="1800"/>
              <a:t>Pick up all dog messes when walking your pet.</a:t>
            </a:r>
            <a:endParaRPr sz="1800"/>
          </a:p>
          <a:p>
            <a:pPr indent="-342900" lvl="0" marL="457200" rtl="0" algn="l">
              <a:spcBef>
                <a:spcPts val="0"/>
              </a:spcBef>
              <a:spcAft>
                <a:spcPts val="0"/>
              </a:spcAft>
              <a:buSzPts val="1800"/>
              <a:buAutoNum type="arabicPeriod"/>
            </a:pPr>
            <a:r>
              <a:rPr lang="en" sz="1800"/>
              <a:t>Talk to your kids:</a:t>
            </a:r>
            <a:endParaRPr sz="1800"/>
          </a:p>
          <a:p>
            <a:pPr indent="-342900" lvl="1" marL="914400" rtl="0" algn="l">
              <a:spcBef>
                <a:spcPts val="0"/>
              </a:spcBef>
              <a:spcAft>
                <a:spcPts val="0"/>
              </a:spcAft>
              <a:buSzPts val="1800"/>
              <a:buAutoNum type="alphaLcPeriod"/>
            </a:pPr>
            <a:r>
              <a:rPr lang="en" sz="1800"/>
              <a:t>Not to throw the big ‘rip-rap’ rocks into the pond drains.</a:t>
            </a:r>
            <a:endParaRPr sz="1800"/>
          </a:p>
          <a:p>
            <a:pPr indent="-342900" lvl="1" marL="914400" rtl="0" algn="l">
              <a:spcBef>
                <a:spcPts val="0"/>
              </a:spcBef>
              <a:spcAft>
                <a:spcPts val="0"/>
              </a:spcAft>
              <a:buSzPts val="1800"/>
              <a:buAutoNum type="alphaLcPeriod"/>
            </a:pPr>
            <a:r>
              <a:rPr lang="en" sz="1800"/>
              <a:t>NOT to walk on ice on the pond.</a:t>
            </a:r>
            <a:endParaRPr sz="1800"/>
          </a:p>
          <a:p>
            <a:pPr indent="-342900" lvl="1" marL="914400" rtl="0" algn="l">
              <a:spcBef>
                <a:spcPts val="0"/>
              </a:spcBef>
              <a:spcAft>
                <a:spcPts val="0"/>
              </a:spcAft>
              <a:buSzPts val="1800"/>
              <a:buAutoNum type="alphaLcPeriod"/>
            </a:pPr>
            <a:r>
              <a:rPr lang="en" sz="1800"/>
              <a:t>To be respectful of the playground. No climbing on canopy, no big kids in baby swings, no rude language or disrespect towards adults. Hours 7am-10pm</a:t>
            </a:r>
            <a:endParaRPr sz="1800"/>
          </a:p>
          <a:p>
            <a:pPr indent="-342900" lvl="0" marL="457200" rtl="0" algn="l">
              <a:spcBef>
                <a:spcPts val="0"/>
              </a:spcBef>
              <a:spcAft>
                <a:spcPts val="0"/>
              </a:spcAft>
              <a:buSzPts val="1800"/>
              <a:buAutoNum type="arabicPeriod"/>
            </a:pPr>
            <a:r>
              <a:rPr lang="en" sz="1800"/>
              <a:t>Facebook is the easiest place for us to spread information quickly.  The Nextdoor app is not managed by the board.  It is fine for general info, but not for Wakefield specific issues. </a:t>
            </a:r>
            <a:endParaRPr sz="1800"/>
          </a:p>
        </p:txBody>
      </p:sp>
      <p:pic>
        <p:nvPicPr>
          <p:cNvPr descr="Riprap.jpg ..." id="235" name="Google Shape;235;p37"/>
          <p:cNvPicPr preferRelativeResize="0"/>
          <p:nvPr/>
        </p:nvPicPr>
        <p:blipFill rotWithShape="1">
          <a:blip r:embed="rId3">
            <a:alphaModFix/>
          </a:blip>
          <a:srcRect b="0" l="12730" r="24463" t="11339"/>
          <a:stretch/>
        </p:blipFill>
        <p:spPr>
          <a:xfrm flipH="1">
            <a:off x="7509102" y="1870375"/>
            <a:ext cx="959974" cy="1016375"/>
          </a:xfrm>
          <a:prstGeom prst="rect">
            <a:avLst/>
          </a:prstGeom>
          <a:noFill/>
          <a:ln>
            <a:noFill/>
          </a:ln>
        </p:spPr>
      </p:pic>
      <p:pic>
        <p:nvPicPr>
          <p:cNvPr id="236" name="Google Shape;236;p37"/>
          <p:cNvPicPr preferRelativeResize="0"/>
          <p:nvPr/>
        </p:nvPicPr>
        <p:blipFill rotWithShape="1">
          <a:blip r:embed="rId4">
            <a:alphaModFix/>
          </a:blip>
          <a:srcRect b="16624" l="0" r="0" t="19947"/>
          <a:stretch/>
        </p:blipFill>
        <p:spPr>
          <a:xfrm>
            <a:off x="7329675" y="3188775"/>
            <a:ext cx="1422700" cy="1602700"/>
          </a:xfrm>
          <a:prstGeom prst="rect">
            <a:avLst/>
          </a:prstGeom>
          <a:noFill/>
          <a:ln>
            <a:noFill/>
          </a:ln>
        </p:spPr>
      </p:pic>
      <p:pic>
        <p:nvPicPr>
          <p:cNvPr id="237" name="Google Shape;237;p37"/>
          <p:cNvPicPr preferRelativeResize="0"/>
          <p:nvPr/>
        </p:nvPicPr>
        <p:blipFill>
          <a:blip r:embed="rId5">
            <a:alphaModFix/>
          </a:blip>
          <a:stretch>
            <a:fillRect/>
          </a:stretch>
        </p:blipFill>
        <p:spPr>
          <a:xfrm>
            <a:off x="6697700" y="4448625"/>
            <a:ext cx="529275" cy="529275"/>
          </a:xfrm>
          <a:prstGeom prst="rect">
            <a:avLst/>
          </a:prstGeom>
          <a:noFill/>
          <a:ln>
            <a:noFill/>
          </a:ln>
        </p:spPr>
      </p:pic>
      <p:sp>
        <p:nvSpPr>
          <p:cNvPr id="238" name="Google Shape;238;p37"/>
          <p:cNvSpPr txBox="1"/>
          <p:nvPr/>
        </p:nvSpPr>
        <p:spPr>
          <a:xfrm>
            <a:off x="7647050" y="22405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Kim</a:t>
            </a:r>
            <a:endParaRPr>
              <a:solidFill>
                <a:srgbClr val="FFFFFF"/>
              </a:solidFill>
            </a:endParaRPr>
          </a:p>
        </p:txBody>
      </p:sp>
      <p:pic>
        <p:nvPicPr>
          <p:cNvPr id="239" name="Google Shape;239;p37"/>
          <p:cNvPicPr preferRelativeResize="0"/>
          <p:nvPr/>
        </p:nvPicPr>
        <p:blipFill>
          <a:blip r:embed="rId6">
            <a:alphaModFix/>
          </a:blip>
          <a:stretch>
            <a:fillRect/>
          </a:stretch>
        </p:blipFill>
        <p:spPr>
          <a:xfrm>
            <a:off x="7311513" y="665675"/>
            <a:ext cx="1355148" cy="10771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311700" y="4652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Times New Roman"/>
                <a:ea typeface="Times New Roman"/>
                <a:cs typeface="Times New Roman"/>
                <a:sym typeface="Times New Roman"/>
              </a:rPr>
              <a:t>Election of New Board Members</a:t>
            </a:r>
            <a:endParaRPr b="1">
              <a:solidFill>
                <a:srgbClr val="FF0000"/>
              </a:solidFill>
              <a:latin typeface="Times New Roman"/>
              <a:ea typeface="Times New Roman"/>
              <a:cs typeface="Times New Roman"/>
              <a:sym typeface="Times New Roman"/>
            </a:endParaRPr>
          </a:p>
        </p:txBody>
      </p:sp>
      <p:sp>
        <p:nvSpPr>
          <p:cNvPr id="245" name="Google Shape;245;p38"/>
          <p:cNvSpPr txBox="1"/>
          <p:nvPr>
            <p:ph idx="1" type="body"/>
          </p:nvPr>
        </p:nvSpPr>
        <p:spPr>
          <a:xfrm>
            <a:off x="311700" y="13240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Up for Re-election:</a:t>
            </a:r>
            <a:endParaRPr sz="2400">
              <a:latin typeface="Times New Roman"/>
              <a:ea typeface="Times New Roman"/>
              <a:cs typeface="Times New Roman"/>
              <a:sym typeface="Times New Roman"/>
            </a:endParaRPr>
          </a:p>
          <a:p>
            <a:pPr indent="-381000" lvl="0" marL="457200" rtl="0" algn="l">
              <a:spcBef>
                <a:spcPts val="1600"/>
              </a:spcBef>
              <a:spcAft>
                <a:spcPts val="0"/>
              </a:spcAft>
              <a:buSzPts val="2400"/>
              <a:buFont typeface="Times New Roman"/>
              <a:buChar char="●"/>
            </a:pPr>
            <a:r>
              <a:rPr lang="en" sz="2400">
                <a:latin typeface="Times New Roman"/>
                <a:ea typeface="Times New Roman"/>
                <a:cs typeface="Times New Roman"/>
                <a:sym typeface="Times New Roman"/>
              </a:rPr>
              <a:t>Kim Duffie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Melanie Piper</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Karen Ross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David Ward</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3 Open positions</a:t>
            </a:r>
            <a:endParaRPr sz="2400">
              <a:latin typeface="Times New Roman"/>
              <a:ea typeface="Times New Roman"/>
              <a:cs typeface="Times New Roman"/>
              <a:sym typeface="Times New Roman"/>
            </a:endParaRPr>
          </a:p>
        </p:txBody>
      </p:sp>
      <p:sp>
        <p:nvSpPr>
          <p:cNvPr id="246" name="Google Shape;246;p38"/>
          <p:cNvSpPr txBox="1"/>
          <p:nvPr>
            <p:ph idx="2" type="body"/>
          </p:nvPr>
        </p:nvSpPr>
        <p:spPr>
          <a:xfrm>
            <a:off x="4504200" y="1078450"/>
            <a:ext cx="4328100" cy="3860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Call for volunteers to run for the board.</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One minute speech from each candidate.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Vote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Vote count by Meridian and a volunteer homeowner</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AutoNum type="arabicPeriod"/>
            </a:pPr>
            <a:r>
              <a:rPr lang="en" sz="2400">
                <a:latin typeface="Times New Roman"/>
                <a:ea typeface="Times New Roman"/>
                <a:cs typeface="Times New Roman"/>
                <a:sym typeface="Times New Roman"/>
              </a:rPr>
              <a:t>Introduction of the new 2019 Board. </a:t>
            </a:r>
            <a:endParaRPr sz="2400">
              <a:latin typeface="Times New Roman"/>
              <a:ea typeface="Times New Roman"/>
              <a:cs typeface="Times New Roman"/>
              <a:sym typeface="Times New Roman"/>
            </a:endParaRPr>
          </a:p>
        </p:txBody>
      </p:sp>
      <p:sp>
        <p:nvSpPr>
          <p:cNvPr id="247" name="Google Shape;247;p38"/>
          <p:cNvSpPr txBox="1"/>
          <p:nvPr/>
        </p:nvSpPr>
        <p:spPr>
          <a:xfrm>
            <a:off x="7773700" y="27275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Kim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51" name="Shape 251"/>
        <p:cNvGrpSpPr/>
        <p:nvPr/>
      </p:nvGrpSpPr>
      <p:grpSpPr>
        <a:xfrm>
          <a:off x="0" y="0"/>
          <a:ext cx="0" cy="0"/>
          <a:chOff x="0" y="0"/>
          <a:chExt cx="0" cy="0"/>
        </a:xfrm>
      </p:grpSpPr>
      <p:sp>
        <p:nvSpPr>
          <p:cNvPr id="252" name="Google Shape;252;p39"/>
          <p:cNvSpPr txBox="1"/>
          <p:nvPr>
            <p:ph type="title"/>
          </p:nvPr>
        </p:nvSpPr>
        <p:spPr>
          <a:xfrm>
            <a:off x="506700" y="214700"/>
            <a:ext cx="81306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latin typeface="Times New Roman"/>
              <a:ea typeface="Times New Roman"/>
              <a:cs typeface="Times New Roman"/>
              <a:sym typeface="Times New Roman"/>
            </a:endParaRPr>
          </a:p>
          <a:p>
            <a:pPr indent="0" lvl="0" marL="0" rtl="0" algn="ctr">
              <a:spcBef>
                <a:spcPts val="0"/>
              </a:spcBef>
              <a:spcAft>
                <a:spcPts val="0"/>
              </a:spcAft>
              <a:buNone/>
            </a:pPr>
            <a:r>
              <a:rPr lang="en" sz="3000" u="sng">
                <a:latin typeface="Times New Roman"/>
                <a:ea typeface="Times New Roman"/>
                <a:cs typeface="Times New Roman"/>
                <a:sym typeface="Times New Roman"/>
              </a:rPr>
              <a:t>Final Thoughts</a:t>
            </a:r>
            <a:endParaRPr b="1" i="1" sz="30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When in doubt, ALWAYS call Meridian Management. Call </a:t>
            </a:r>
            <a:r>
              <a:rPr lang="en" sz="2400">
                <a:solidFill>
                  <a:srgbClr val="FF9900"/>
                </a:solidFill>
                <a:latin typeface="Times New Roman"/>
                <a:ea typeface="Times New Roman"/>
                <a:cs typeface="Times New Roman"/>
                <a:sym typeface="Times New Roman"/>
              </a:rPr>
              <a:t>Valerie</a:t>
            </a:r>
            <a:r>
              <a:rPr lang="en" sz="2400">
                <a:latin typeface="Times New Roman"/>
                <a:ea typeface="Times New Roman"/>
                <a:cs typeface="Times New Roman"/>
                <a:sym typeface="Times New Roman"/>
              </a:rPr>
              <a:t> for covenant violations, neighborhood complaints, architectural change questions, general maintenance, parking an RV or landscape trailer for 2-3 days, etc. 317-262-4989</a:t>
            </a:r>
            <a:endParaRPr sz="2400">
              <a:latin typeface="Times New Roman"/>
              <a:ea typeface="Times New Roman"/>
              <a:cs typeface="Times New Roman"/>
              <a:sym typeface="Times New Roman"/>
            </a:endParaRPr>
          </a:p>
          <a:p>
            <a:pPr indent="0" lvl="0" marL="457200" rtl="0" algn="l">
              <a:spcBef>
                <a:spcPts val="0"/>
              </a:spcBef>
              <a:spcAft>
                <a:spcPts val="0"/>
              </a:spcAft>
              <a:buNone/>
            </a:pPr>
            <a:r>
              <a:rPr lang="en" sz="2400" u="sng">
                <a:solidFill>
                  <a:schemeClr val="lt1"/>
                </a:solidFill>
                <a:latin typeface="Times New Roman"/>
                <a:ea typeface="Times New Roman"/>
                <a:cs typeface="Times New Roman"/>
                <a:sym typeface="Times New Roman"/>
                <a:hlinkClick r:id="rId3">
                  <a:extLst>
                    <a:ext uri="{A12FA001-AC4F-418D-AE19-62706E023703}">
                      <ahyp:hlinkClr val="tx"/>
                    </a:ext>
                  </a:extLst>
                </a:hlinkClick>
              </a:rPr>
              <a:t>www.meridianmgtco.com</a:t>
            </a:r>
            <a:endParaRPr sz="2400">
              <a:solidFill>
                <a:schemeClr val="lt1"/>
              </a:solidFill>
              <a:latin typeface="Times New Roman"/>
              <a:ea typeface="Times New Roman"/>
              <a:cs typeface="Times New Roman"/>
              <a:sym typeface="Times New Roman"/>
            </a:endParaRPr>
          </a:p>
          <a:p>
            <a:pPr indent="0" lvl="0" marL="457200" rtl="0" algn="l">
              <a:spcBef>
                <a:spcPts val="0"/>
              </a:spcBef>
              <a:spcAft>
                <a:spcPts val="0"/>
              </a:spcAft>
              <a:buNone/>
            </a:pPr>
            <a:r>
              <a:rPr lang="en" sz="2400">
                <a:latin typeface="Times New Roman"/>
                <a:ea typeface="Times New Roman"/>
                <a:cs typeface="Times New Roman"/>
                <a:sym typeface="Times New Roman"/>
              </a:rPr>
              <a:t>vatwell@meridianmgmtcorp.com</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Close the meeting</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53" name="Google Shape;253;p39"/>
          <p:cNvSpPr txBox="1"/>
          <p:nvPr/>
        </p:nvSpPr>
        <p:spPr>
          <a:xfrm>
            <a:off x="7335400" y="214700"/>
            <a:ext cx="56112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Steve</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69300"/>
            <a:ext cx="8520600" cy="613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Management Co. </a:t>
            </a:r>
            <a:r>
              <a:rPr lang="en"/>
              <a:t>Responsibilities</a:t>
            </a:r>
            <a:r>
              <a:rPr lang="en" sz="1100"/>
              <a:t>(Lots of new homeowners in past 2 years) Kim</a:t>
            </a:r>
            <a:endParaRPr sz="1200"/>
          </a:p>
        </p:txBody>
      </p:sp>
      <p:sp>
        <p:nvSpPr>
          <p:cNvPr id="73" name="Google Shape;73;p15"/>
          <p:cNvSpPr txBox="1"/>
          <p:nvPr>
            <p:ph idx="1" type="body"/>
          </p:nvPr>
        </p:nvSpPr>
        <p:spPr>
          <a:xfrm>
            <a:off x="311700" y="1171600"/>
            <a:ext cx="8520600" cy="3607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Meridian Mgt./Valerie</a:t>
            </a:r>
            <a:endParaRPr b="1"/>
          </a:p>
          <a:p>
            <a:pPr indent="-342900" lvl="0" marL="457200" rtl="0" algn="l">
              <a:spcBef>
                <a:spcPts val="1600"/>
              </a:spcBef>
              <a:spcAft>
                <a:spcPts val="0"/>
              </a:spcAft>
              <a:buSzPts val="1800"/>
              <a:buChar char="●"/>
            </a:pPr>
            <a:r>
              <a:rPr lang="en"/>
              <a:t>Keep track of all contracts for vendors (lawn care, ponds, irrigation)</a:t>
            </a:r>
            <a:endParaRPr/>
          </a:p>
          <a:p>
            <a:pPr indent="-342900" lvl="0" marL="457200" rtl="0" algn="l">
              <a:spcBef>
                <a:spcPts val="0"/>
              </a:spcBef>
              <a:spcAft>
                <a:spcPts val="0"/>
              </a:spcAft>
              <a:buSzPts val="1800"/>
              <a:buChar char="●"/>
            </a:pPr>
            <a:r>
              <a:rPr lang="en"/>
              <a:t>Communicate with vendors for maintenance and repairs</a:t>
            </a:r>
            <a:endParaRPr/>
          </a:p>
          <a:p>
            <a:pPr indent="-342900" lvl="0" marL="457200" rtl="0" algn="l">
              <a:spcBef>
                <a:spcPts val="0"/>
              </a:spcBef>
              <a:spcAft>
                <a:spcPts val="0"/>
              </a:spcAft>
              <a:buSzPts val="1800"/>
              <a:buChar char="●"/>
            </a:pPr>
            <a:r>
              <a:rPr lang="en"/>
              <a:t>Pay all bills and manage all invoices</a:t>
            </a:r>
            <a:endParaRPr/>
          </a:p>
          <a:p>
            <a:pPr indent="-342900" lvl="0" marL="457200" rtl="0" algn="l">
              <a:spcBef>
                <a:spcPts val="0"/>
              </a:spcBef>
              <a:spcAft>
                <a:spcPts val="0"/>
              </a:spcAft>
              <a:buSzPts val="1800"/>
              <a:buChar char="●"/>
            </a:pPr>
            <a:r>
              <a:rPr lang="en"/>
              <a:t>Send notices and collect Annual Meeting info and Annual dues</a:t>
            </a:r>
            <a:endParaRPr/>
          </a:p>
          <a:p>
            <a:pPr indent="-342900" lvl="0" marL="457200" rtl="0" algn="l">
              <a:spcBef>
                <a:spcPts val="0"/>
              </a:spcBef>
              <a:spcAft>
                <a:spcPts val="0"/>
              </a:spcAft>
              <a:buSzPts val="1800"/>
              <a:buChar char="●"/>
            </a:pPr>
            <a:r>
              <a:rPr lang="en"/>
              <a:t>Work with treasurer to create Annual Budget</a:t>
            </a:r>
            <a:endParaRPr/>
          </a:p>
          <a:p>
            <a:pPr indent="-342900" lvl="0" marL="457200" rtl="0" algn="l">
              <a:spcBef>
                <a:spcPts val="0"/>
              </a:spcBef>
              <a:spcAft>
                <a:spcPts val="0"/>
              </a:spcAft>
              <a:buSzPts val="1800"/>
              <a:buChar char="●"/>
            </a:pPr>
            <a:r>
              <a:rPr lang="en"/>
              <a:t>Collect Architectural equests, submit to committee, send approval</a:t>
            </a:r>
            <a:endParaRPr/>
          </a:p>
          <a:p>
            <a:pPr indent="-342900" lvl="0" marL="457200" rtl="0" algn="l">
              <a:spcBef>
                <a:spcPts val="0"/>
              </a:spcBef>
              <a:spcAft>
                <a:spcPts val="0"/>
              </a:spcAft>
              <a:buSzPts val="1800"/>
              <a:buChar char="●"/>
            </a:pPr>
            <a:r>
              <a:rPr lang="en"/>
              <a:t>Send out covenant </a:t>
            </a:r>
            <a:r>
              <a:rPr lang="en"/>
              <a:t>violation</a:t>
            </a:r>
            <a:r>
              <a:rPr lang="en"/>
              <a:t> letters per the rules of the Covenants and Rules and </a:t>
            </a:r>
            <a:r>
              <a:rPr lang="en"/>
              <a:t>Regulations</a:t>
            </a:r>
            <a:r>
              <a:rPr lang="en"/>
              <a:t> documents</a:t>
            </a:r>
            <a:endParaRPr/>
          </a:p>
          <a:p>
            <a:pPr indent="-342900" lvl="0" marL="457200" rtl="0" algn="l">
              <a:spcBef>
                <a:spcPts val="0"/>
              </a:spcBef>
              <a:spcAft>
                <a:spcPts val="0"/>
              </a:spcAft>
              <a:buSzPts val="1800"/>
              <a:buChar char="●"/>
            </a:pPr>
            <a:r>
              <a:rPr lang="en"/>
              <a:t>Send to and </a:t>
            </a:r>
            <a:r>
              <a:rPr lang="en"/>
              <a:t>handle</a:t>
            </a:r>
            <a:r>
              <a:rPr lang="en"/>
              <a:t> all matters at the Attorney’s office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69300"/>
            <a:ext cx="8520600" cy="613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Board Responsibilities                                   </a:t>
            </a:r>
            <a:r>
              <a:rPr lang="en" sz="1200"/>
              <a:t>Kim</a:t>
            </a:r>
            <a:endParaRPr sz="1200"/>
          </a:p>
        </p:txBody>
      </p:sp>
      <p:sp>
        <p:nvSpPr>
          <p:cNvPr id="79" name="Google Shape;79;p16"/>
          <p:cNvSpPr txBox="1"/>
          <p:nvPr>
            <p:ph idx="1" type="body"/>
          </p:nvPr>
        </p:nvSpPr>
        <p:spPr>
          <a:xfrm>
            <a:off x="311700" y="1135125"/>
            <a:ext cx="8520600" cy="3576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President- Kim</a:t>
            </a:r>
            <a:endParaRPr b="1"/>
          </a:p>
          <a:p>
            <a:pPr indent="-342900" lvl="0" marL="457200" rtl="0" algn="l">
              <a:spcBef>
                <a:spcPts val="1600"/>
              </a:spcBef>
              <a:spcAft>
                <a:spcPts val="0"/>
              </a:spcAft>
              <a:buSzPts val="1800"/>
              <a:buChar char="●"/>
            </a:pPr>
            <a:r>
              <a:rPr lang="en"/>
              <a:t>Lead all meetings</a:t>
            </a:r>
            <a:endParaRPr/>
          </a:p>
          <a:p>
            <a:pPr indent="-342900" lvl="0" marL="457200" rtl="0" algn="l">
              <a:spcBef>
                <a:spcPts val="0"/>
              </a:spcBef>
              <a:spcAft>
                <a:spcPts val="0"/>
              </a:spcAft>
              <a:buSzPts val="1800"/>
              <a:buChar char="●"/>
            </a:pPr>
            <a:r>
              <a:rPr lang="en"/>
              <a:t>Manage the website </a:t>
            </a:r>
            <a:r>
              <a:rPr lang="en" u="sng">
                <a:solidFill>
                  <a:schemeClr val="hlink"/>
                </a:solidFill>
                <a:hlinkClick r:id="rId3"/>
              </a:rPr>
              <a:t>www.cgwakefield.com</a:t>
            </a:r>
            <a:endParaRPr/>
          </a:p>
          <a:p>
            <a:pPr indent="-342900" lvl="0" marL="457200" rtl="0" algn="l">
              <a:spcBef>
                <a:spcPts val="0"/>
              </a:spcBef>
              <a:spcAft>
                <a:spcPts val="0"/>
              </a:spcAft>
              <a:buSzPts val="1800"/>
              <a:buChar char="●"/>
            </a:pPr>
            <a:r>
              <a:rPr lang="en"/>
              <a:t>Head administrator for the FB group</a:t>
            </a:r>
            <a:endParaRPr/>
          </a:p>
          <a:p>
            <a:pPr indent="-342900" lvl="0" marL="457200" rtl="0" algn="l">
              <a:spcBef>
                <a:spcPts val="0"/>
              </a:spcBef>
              <a:spcAft>
                <a:spcPts val="0"/>
              </a:spcAft>
              <a:buSzPts val="1800"/>
              <a:buChar char="●"/>
            </a:pPr>
            <a:r>
              <a:rPr lang="en"/>
              <a:t>Manage HOA e-mail</a:t>
            </a:r>
            <a:endParaRPr/>
          </a:p>
          <a:p>
            <a:pPr indent="-342900" lvl="0" marL="457200" rtl="0" algn="l">
              <a:spcBef>
                <a:spcPts val="0"/>
              </a:spcBef>
              <a:spcAft>
                <a:spcPts val="0"/>
              </a:spcAft>
              <a:buSzPts val="1800"/>
              <a:buChar char="●"/>
            </a:pPr>
            <a:r>
              <a:rPr lang="en"/>
              <a:t>Handle day-to-day issues with items such as AT&amp;T</a:t>
            </a:r>
            <a:endParaRPr/>
          </a:p>
          <a:p>
            <a:pPr indent="-342900" lvl="0" marL="457200" rtl="0" algn="l">
              <a:spcBef>
                <a:spcPts val="0"/>
              </a:spcBef>
              <a:spcAft>
                <a:spcPts val="0"/>
              </a:spcAft>
              <a:buSzPts val="1800"/>
              <a:buChar char="●"/>
            </a:pPr>
            <a:r>
              <a:rPr lang="en"/>
              <a:t>Communicate with Johnson Co. Highway Dept.</a:t>
            </a:r>
            <a:endParaRPr/>
          </a:p>
          <a:p>
            <a:pPr indent="-342900" lvl="0" marL="457200" rtl="0" algn="l">
              <a:spcBef>
                <a:spcPts val="0"/>
              </a:spcBef>
              <a:spcAft>
                <a:spcPts val="0"/>
              </a:spcAft>
              <a:buSzPts val="1800"/>
              <a:buChar char="●"/>
            </a:pPr>
            <a:r>
              <a:rPr lang="en"/>
              <a:t>Communicate with Denison Properties about empty land on corner of Smith Valley Rd and Morgantown Rd, privacy fence behind Sutton Drive, wall at Bancroft entrance and ponds near VCA and Goddard. </a:t>
            </a:r>
            <a:endParaRPr/>
          </a:p>
          <a:p>
            <a:pPr indent="0" lvl="0" marL="0" rtl="0" algn="l">
              <a:spcBef>
                <a:spcPts val="1600"/>
              </a:spcBef>
              <a:spcAft>
                <a:spcPts val="1600"/>
              </a:spcAft>
              <a:buNone/>
            </a:pPr>
            <a:r>
              <a:t/>
            </a:r>
            <a:endParaRPr>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826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Responsibilities                                     </a:t>
            </a:r>
            <a:r>
              <a:rPr lang="en" sz="1200"/>
              <a:t>Kim</a:t>
            </a:r>
            <a:endParaRPr/>
          </a:p>
        </p:txBody>
      </p:sp>
      <p:sp>
        <p:nvSpPr>
          <p:cNvPr id="85" name="Google Shape;85;p17"/>
          <p:cNvSpPr txBox="1"/>
          <p:nvPr>
            <p:ph idx="1" type="body"/>
          </p:nvPr>
        </p:nvSpPr>
        <p:spPr>
          <a:xfrm>
            <a:off x="311700" y="1314150"/>
            <a:ext cx="4230600" cy="29937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Vice-President-Steve</a:t>
            </a:r>
            <a:endParaRPr b="1"/>
          </a:p>
          <a:p>
            <a:pPr indent="-342900" lvl="0" marL="457200" rtl="0" algn="l">
              <a:spcBef>
                <a:spcPts val="1600"/>
              </a:spcBef>
              <a:spcAft>
                <a:spcPts val="0"/>
              </a:spcAft>
              <a:buSzPts val="1800"/>
              <a:buChar char="●"/>
            </a:pPr>
            <a:r>
              <a:rPr lang="en"/>
              <a:t>Communicate with Johnson Co. and State of IN Homeland Security</a:t>
            </a:r>
            <a:endParaRPr/>
          </a:p>
          <a:p>
            <a:pPr indent="-342900" lvl="0" marL="457200" rtl="0" algn="l">
              <a:spcBef>
                <a:spcPts val="0"/>
              </a:spcBef>
              <a:spcAft>
                <a:spcPts val="0"/>
              </a:spcAft>
              <a:buSzPts val="1800"/>
              <a:buChar char="●"/>
            </a:pPr>
            <a:r>
              <a:rPr lang="en"/>
              <a:t>Attend meetings and keep up to date on I-69 project</a:t>
            </a:r>
            <a:endParaRPr/>
          </a:p>
          <a:p>
            <a:pPr indent="-342900" lvl="0" marL="457200" rtl="0" algn="l">
              <a:spcBef>
                <a:spcPts val="0"/>
              </a:spcBef>
              <a:spcAft>
                <a:spcPts val="0"/>
              </a:spcAft>
              <a:buSzPts val="1800"/>
              <a:buChar char="●"/>
            </a:pPr>
            <a:r>
              <a:rPr lang="en"/>
              <a:t>Help with day-to-day issues such as AT&amp;T</a:t>
            </a:r>
            <a:endParaRPr/>
          </a:p>
          <a:p>
            <a:pPr indent="-342900" lvl="0" marL="457200" rtl="0" algn="l">
              <a:spcBef>
                <a:spcPts val="0"/>
              </a:spcBef>
              <a:spcAft>
                <a:spcPts val="0"/>
              </a:spcAft>
              <a:buSzPts val="1800"/>
              <a:buChar char="●"/>
            </a:pPr>
            <a:r>
              <a:rPr lang="en"/>
              <a:t>Head of Architectural Committee</a:t>
            </a:r>
            <a:endParaRPr/>
          </a:p>
          <a:p>
            <a:pPr indent="0" lvl="0" marL="0" rtl="0" algn="l">
              <a:spcBef>
                <a:spcPts val="1600"/>
              </a:spcBef>
              <a:spcAft>
                <a:spcPts val="1600"/>
              </a:spcAft>
              <a:buNone/>
            </a:pPr>
            <a:r>
              <a:t/>
            </a:r>
            <a:endParaRPr>
              <a:solidFill>
                <a:srgbClr val="CC0000"/>
              </a:solidFill>
            </a:endParaRPr>
          </a:p>
        </p:txBody>
      </p:sp>
      <p:sp>
        <p:nvSpPr>
          <p:cNvPr id="86" name="Google Shape;86;p17"/>
          <p:cNvSpPr txBox="1"/>
          <p:nvPr>
            <p:ph idx="1" type="body"/>
          </p:nvPr>
        </p:nvSpPr>
        <p:spPr>
          <a:xfrm>
            <a:off x="4741775" y="1206925"/>
            <a:ext cx="4230600" cy="3552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Secretary-Melanie</a:t>
            </a:r>
            <a:endParaRPr b="1"/>
          </a:p>
          <a:p>
            <a:pPr indent="-342900" lvl="0" marL="457200" rtl="0" algn="l">
              <a:spcBef>
                <a:spcPts val="1600"/>
              </a:spcBef>
              <a:spcAft>
                <a:spcPts val="0"/>
              </a:spcAft>
              <a:buSzPts val="1800"/>
              <a:buChar char="●"/>
            </a:pPr>
            <a:r>
              <a:rPr lang="en"/>
              <a:t>Keep record of all meeting minutes</a:t>
            </a:r>
            <a:endParaRPr/>
          </a:p>
          <a:p>
            <a:pPr indent="-342900" lvl="0" marL="457200" rtl="0" algn="l">
              <a:spcBef>
                <a:spcPts val="0"/>
              </a:spcBef>
              <a:spcAft>
                <a:spcPts val="0"/>
              </a:spcAft>
              <a:buSzPts val="1800"/>
              <a:buChar char="●"/>
            </a:pPr>
            <a:r>
              <a:rPr lang="en"/>
              <a:t>Assistant administrator for the FB group</a:t>
            </a:r>
            <a:endParaRPr/>
          </a:p>
          <a:p>
            <a:pPr indent="-342900" lvl="0" marL="457200" rtl="0" algn="l">
              <a:spcBef>
                <a:spcPts val="0"/>
              </a:spcBef>
              <a:spcAft>
                <a:spcPts val="0"/>
              </a:spcAft>
              <a:buSzPts val="1800"/>
              <a:buChar char="●"/>
            </a:pPr>
            <a:r>
              <a:rPr lang="en"/>
              <a:t>Manage communications with Otto’s Streetscapes about street signs</a:t>
            </a:r>
            <a:endParaRPr/>
          </a:p>
          <a:p>
            <a:pPr indent="-342900" lvl="0" marL="457200" rtl="0" algn="l">
              <a:spcBef>
                <a:spcPts val="0"/>
              </a:spcBef>
              <a:spcAft>
                <a:spcPts val="0"/>
              </a:spcAft>
              <a:buSzPts val="1800"/>
              <a:buChar char="●"/>
            </a:pPr>
            <a:r>
              <a:rPr lang="en"/>
              <a:t>Manage communications with playground equipment company</a:t>
            </a:r>
            <a:endParaRPr/>
          </a:p>
          <a:p>
            <a:pPr indent="-342900" lvl="0" marL="457200" rtl="0" algn="l">
              <a:spcBef>
                <a:spcPts val="0"/>
              </a:spcBef>
              <a:spcAft>
                <a:spcPts val="0"/>
              </a:spcAft>
              <a:buSzPts val="1800"/>
              <a:buChar char="●"/>
            </a:pPr>
            <a:r>
              <a:rPr lang="en"/>
              <a:t>Day-to-day communications with Nick’s Lawn Care on small issues</a:t>
            </a:r>
            <a:endParaRPr/>
          </a:p>
          <a:p>
            <a:pPr indent="0" lvl="0" marL="0" rtl="0" algn="l">
              <a:spcBef>
                <a:spcPts val="1600"/>
              </a:spcBef>
              <a:spcAft>
                <a:spcPts val="1600"/>
              </a:spcAft>
              <a:buNone/>
            </a:pPr>
            <a:r>
              <a:t/>
            </a:r>
            <a:endParaRPr>
              <a:solidFill>
                <a:srgbClr val="CC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36000" y="1656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Responsibilities</a:t>
            </a:r>
            <a:endParaRPr/>
          </a:p>
        </p:txBody>
      </p:sp>
      <p:sp>
        <p:nvSpPr>
          <p:cNvPr id="92" name="Google Shape;92;p18"/>
          <p:cNvSpPr txBox="1"/>
          <p:nvPr>
            <p:ph idx="1" type="body"/>
          </p:nvPr>
        </p:nvSpPr>
        <p:spPr>
          <a:xfrm>
            <a:off x="336000" y="778875"/>
            <a:ext cx="4230600" cy="3079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Treasurer- Karen</a:t>
            </a:r>
            <a:endParaRPr b="1"/>
          </a:p>
          <a:p>
            <a:pPr indent="-342900" lvl="0" marL="457200" rtl="0" algn="l">
              <a:spcBef>
                <a:spcPts val="1600"/>
              </a:spcBef>
              <a:spcAft>
                <a:spcPts val="0"/>
              </a:spcAft>
              <a:buSzPts val="1800"/>
              <a:buChar char="●"/>
            </a:pPr>
            <a:r>
              <a:rPr lang="en"/>
              <a:t>Double check monthly bank statements, all invoices, payments </a:t>
            </a:r>
            <a:r>
              <a:rPr lang="en" sz="1400"/>
              <a:t>(This is A LOT of work and she does a great job.)</a:t>
            </a:r>
            <a:endParaRPr sz="1400"/>
          </a:p>
          <a:p>
            <a:pPr indent="-342900" lvl="0" marL="457200" rtl="0" algn="l">
              <a:spcBef>
                <a:spcPts val="0"/>
              </a:spcBef>
              <a:spcAft>
                <a:spcPts val="0"/>
              </a:spcAft>
              <a:buSzPts val="1800"/>
              <a:buChar char="●"/>
            </a:pPr>
            <a:r>
              <a:rPr lang="en"/>
              <a:t>Problem solve with Meridian on any discrepancies or problems with bills</a:t>
            </a:r>
            <a:endParaRPr/>
          </a:p>
          <a:p>
            <a:pPr indent="-342900" lvl="0" marL="457200" rtl="0" algn="l">
              <a:spcBef>
                <a:spcPts val="0"/>
              </a:spcBef>
              <a:spcAft>
                <a:spcPts val="0"/>
              </a:spcAft>
              <a:buSzPts val="1800"/>
              <a:buChar char="●"/>
            </a:pPr>
            <a:r>
              <a:rPr lang="en"/>
              <a:t>Work with Meridian to create Annual Budget</a:t>
            </a:r>
            <a:endParaRPr/>
          </a:p>
        </p:txBody>
      </p:sp>
      <p:sp>
        <p:nvSpPr>
          <p:cNvPr id="93" name="Google Shape;93;p18"/>
          <p:cNvSpPr txBox="1"/>
          <p:nvPr>
            <p:ph idx="1" type="body"/>
          </p:nvPr>
        </p:nvSpPr>
        <p:spPr>
          <a:xfrm>
            <a:off x="4721000" y="224475"/>
            <a:ext cx="4230600" cy="2301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At-Large- Rob                                </a:t>
            </a:r>
            <a:r>
              <a:rPr lang="en" sz="1200"/>
              <a:t>Kim</a:t>
            </a:r>
            <a:endParaRPr b="1"/>
          </a:p>
          <a:p>
            <a:pPr indent="-342900" lvl="0" marL="457200" rtl="0" algn="l">
              <a:spcBef>
                <a:spcPts val="1600"/>
              </a:spcBef>
              <a:spcAft>
                <a:spcPts val="0"/>
              </a:spcAft>
              <a:buSzPts val="1800"/>
              <a:buChar char="●"/>
            </a:pPr>
            <a:r>
              <a:rPr lang="en"/>
              <a:t>Manage all negotiations on contracts with Nick’s Lawn Care</a:t>
            </a:r>
            <a:endParaRPr/>
          </a:p>
          <a:p>
            <a:pPr indent="-342900" lvl="0" marL="457200" rtl="0" algn="l">
              <a:spcBef>
                <a:spcPts val="0"/>
              </a:spcBef>
              <a:spcAft>
                <a:spcPts val="0"/>
              </a:spcAft>
              <a:buSzPts val="1800"/>
              <a:buChar char="●"/>
            </a:pPr>
            <a:r>
              <a:rPr lang="en"/>
              <a:t>Manage bids for all landscape work in the Common Areas</a:t>
            </a:r>
            <a:endParaRPr/>
          </a:p>
          <a:p>
            <a:pPr indent="-342900" lvl="0" marL="457200" rtl="0" algn="l">
              <a:spcBef>
                <a:spcPts val="0"/>
              </a:spcBef>
              <a:spcAft>
                <a:spcPts val="0"/>
              </a:spcAft>
              <a:buSzPts val="1800"/>
              <a:buChar char="●"/>
            </a:pPr>
            <a:r>
              <a:rPr lang="en"/>
              <a:t>Advise board on all landscape issues</a:t>
            </a:r>
            <a:endParaRPr/>
          </a:p>
        </p:txBody>
      </p:sp>
      <p:sp>
        <p:nvSpPr>
          <p:cNvPr id="94" name="Google Shape;94;p18"/>
          <p:cNvSpPr txBox="1"/>
          <p:nvPr>
            <p:ph idx="1" type="body"/>
          </p:nvPr>
        </p:nvSpPr>
        <p:spPr>
          <a:xfrm>
            <a:off x="4721000" y="2672125"/>
            <a:ext cx="4230600" cy="23019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At-Large- Dave</a:t>
            </a:r>
            <a:endParaRPr b="1"/>
          </a:p>
          <a:p>
            <a:pPr indent="-342900" lvl="0" marL="457200" rtl="0" algn="l">
              <a:spcBef>
                <a:spcPts val="1600"/>
              </a:spcBef>
              <a:spcAft>
                <a:spcPts val="0"/>
              </a:spcAft>
              <a:buSzPts val="1800"/>
              <a:buChar char="●"/>
            </a:pPr>
            <a:r>
              <a:rPr lang="en"/>
              <a:t>Time keeper for board meetings to keep things on track</a:t>
            </a:r>
            <a:endParaRPr/>
          </a:p>
          <a:p>
            <a:pPr indent="-342900" lvl="0" marL="457200" rtl="0" algn="l">
              <a:spcBef>
                <a:spcPts val="0"/>
              </a:spcBef>
              <a:spcAft>
                <a:spcPts val="0"/>
              </a:spcAft>
              <a:buSzPts val="1800"/>
              <a:buChar char="●"/>
            </a:pPr>
            <a:r>
              <a:rPr lang="en"/>
              <a:t>Helps with FB communications</a:t>
            </a:r>
            <a:endParaRPr/>
          </a:p>
          <a:p>
            <a:pPr indent="-342900" lvl="0" marL="457200" rtl="0" algn="l">
              <a:spcBef>
                <a:spcPts val="0"/>
              </a:spcBef>
              <a:spcAft>
                <a:spcPts val="0"/>
              </a:spcAft>
              <a:buSzPts val="1800"/>
              <a:buChar char="●"/>
            </a:pPr>
            <a:r>
              <a:rPr lang="en"/>
              <a:t>Welcome basket delivery </a:t>
            </a:r>
            <a:endParaRPr/>
          </a:p>
        </p:txBody>
      </p:sp>
      <p:sp>
        <p:nvSpPr>
          <p:cNvPr id="95" name="Google Shape;95;p18"/>
          <p:cNvSpPr txBox="1"/>
          <p:nvPr/>
        </p:nvSpPr>
        <p:spPr>
          <a:xfrm>
            <a:off x="336000" y="3899125"/>
            <a:ext cx="4230600" cy="1074900"/>
          </a:xfrm>
          <a:prstGeom prst="rect">
            <a:avLst/>
          </a:prstGeom>
          <a:noFill/>
          <a:ln cap="flat" cmpd="sng" w="28575">
            <a:solidFill>
              <a:srgbClr val="274E1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Homeowners can also do research and present proposals to the Board at any meeting.  Ex: trash removal discounts, common area ideas.  Any help from homeowners is </a:t>
            </a:r>
            <a:r>
              <a:rPr lang="en">
                <a:latin typeface="Old Standard TT"/>
                <a:ea typeface="Old Standard TT"/>
                <a:cs typeface="Old Standard TT"/>
                <a:sym typeface="Old Standard TT"/>
              </a:rPr>
              <a:t>greatly</a:t>
            </a:r>
            <a:r>
              <a:rPr lang="en">
                <a:latin typeface="Old Standard TT"/>
                <a:ea typeface="Old Standard TT"/>
                <a:cs typeface="Old Standard TT"/>
                <a:sym typeface="Old Standard TT"/>
              </a:rPr>
              <a:t> </a:t>
            </a:r>
            <a:r>
              <a:rPr lang="en">
                <a:latin typeface="Old Standard TT"/>
                <a:ea typeface="Old Standard TT"/>
                <a:cs typeface="Old Standard TT"/>
                <a:sym typeface="Old Standard TT"/>
              </a:rPr>
              <a:t>appreciated</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IMPORTANT “To Do” list for tonight</a:t>
            </a:r>
            <a:endParaRPr b="1">
              <a:latin typeface="Times New Roman"/>
              <a:ea typeface="Times New Roman"/>
              <a:cs typeface="Times New Roman"/>
              <a:sym typeface="Times New Roman"/>
            </a:endParaRPr>
          </a:p>
        </p:txBody>
      </p:sp>
      <p:sp>
        <p:nvSpPr>
          <p:cNvPr id="101" name="Google Shape;101;p19"/>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Make sure Meridian Mgt. has your updated contact info.</a:t>
            </a:r>
            <a:endParaRPr sz="1800">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AutoNum type="arabicPeriod"/>
            </a:pPr>
            <a:r>
              <a:rPr lang="en" sz="1800">
                <a:latin typeface="Times New Roman"/>
                <a:ea typeface="Times New Roman"/>
                <a:cs typeface="Times New Roman"/>
                <a:sym typeface="Times New Roman"/>
              </a:rPr>
              <a:t>Phone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Cell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E-mail</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Make sure you provide this for all adults in the home.</a:t>
            </a:r>
            <a:endParaRPr sz="1800">
              <a:latin typeface="Times New Roman"/>
              <a:ea typeface="Times New Roman"/>
              <a:cs typeface="Times New Roman"/>
              <a:sym typeface="Times New Roman"/>
            </a:endParaRPr>
          </a:p>
        </p:txBody>
      </p:sp>
      <p:sp>
        <p:nvSpPr>
          <p:cNvPr id="102" name="Google Shape;102;p19"/>
          <p:cNvSpPr txBox="1"/>
          <p:nvPr>
            <p:ph idx="2" type="body"/>
          </p:nvPr>
        </p:nvSpPr>
        <p:spPr>
          <a:xfrm>
            <a:off x="4605250" y="1129775"/>
            <a:ext cx="4405800" cy="366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Times New Roman"/>
                <a:ea typeface="Times New Roman"/>
                <a:cs typeface="Times New Roman"/>
                <a:sym typeface="Times New Roman"/>
              </a:rPr>
              <a:t>Annual Dues were due by February 15, 2019</a:t>
            </a:r>
            <a:endParaRPr sz="1800">
              <a:latin typeface="Times New Roman"/>
              <a:ea typeface="Times New Roman"/>
              <a:cs typeface="Times New Roman"/>
              <a:sym typeface="Times New Roman"/>
            </a:endParaRPr>
          </a:p>
          <a:p>
            <a:pPr indent="0" lvl="0" marL="0" rtl="0" algn="ctr">
              <a:lnSpc>
                <a:spcPct val="100000"/>
              </a:lnSpc>
              <a:spcBef>
                <a:spcPts val="1600"/>
              </a:spcBef>
              <a:spcAft>
                <a:spcPts val="0"/>
              </a:spcAft>
              <a:buNone/>
            </a:pPr>
            <a:r>
              <a:rPr lang="en" sz="1800">
                <a:latin typeface="Times New Roman"/>
                <a:ea typeface="Times New Roman"/>
                <a:cs typeface="Times New Roman"/>
                <a:sym typeface="Times New Roman"/>
              </a:rPr>
              <a:t>Late fees will be charged starting on        March 1, 2019</a:t>
            </a:r>
            <a:endParaRPr sz="1800">
              <a:latin typeface="Times New Roman"/>
              <a:ea typeface="Times New Roman"/>
              <a:cs typeface="Times New Roman"/>
              <a:sym typeface="Times New Roman"/>
            </a:endParaRPr>
          </a:p>
          <a:p>
            <a:pPr indent="0" lvl="0" marL="0" rtl="0" algn="ctr">
              <a:spcBef>
                <a:spcPts val="1600"/>
              </a:spcBef>
              <a:spcAft>
                <a:spcPts val="0"/>
              </a:spcAft>
              <a:buNone/>
            </a:pPr>
            <a:r>
              <a:rPr lang="en" sz="1600">
                <a:solidFill>
                  <a:srgbClr val="FF0000"/>
                </a:solidFill>
                <a:latin typeface="Times New Roman"/>
                <a:ea typeface="Times New Roman"/>
                <a:cs typeface="Times New Roman"/>
                <a:sym typeface="Times New Roman"/>
              </a:rPr>
              <a:t>This means checks, bank payments, and all online payments clear the bank by Feb 28th or a $25 late fee will be added to your bill.</a:t>
            </a:r>
            <a:endParaRPr sz="1600">
              <a:solidFill>
                <a:srgbClr val="FF0000"/>
              </a:solidFill>
              <a:latin typeface="Times New Roman"/>
              <a:ea typeface="Times New Roman"/>
              <a:cs typeface="Times New Roman"/>
              <a:sym typeface="Times New Roman"/>
            </a:endParaRPr>
          </a:p>
          <a:p>
            <a:pPr indent="0" lvl="0" marL="0" rtl="0" algn="ctr">
              <a:spcBef>
                <a:spcPts val="1600"/>
              </a:spcBef>
              <a:spcAft>
                <a:spcPts val="0"/>
              </a:spcAft>
              <a:buNone/>
            </a:pPr>
            <a:r>
              <a:rPr lang="en" sz="1800">
                <a:latin typeface="Times New Roman"/>
                <a:ea typeface="Times New Roman"/>
                <a:cs typeface="Times New Roman"/>
                <a:sym typeface="Times New Roman"/>
              </a:rPr>
              <a:t>You can pay online!! E-mail them and they will send you a link to login to your account.</a:t>
            </a:r>
            <a:endParaRPr sz="1800">
              <a:latin typeface="Times New Roman"/>
              <a:ea typeface="Times New Roman"/>
              <a:cs typeface="Times New Roman"/>
              <a:sym typeface="Times New Roman"/>
            </a:endParaRPr>
          </a:p>
          <a:p>
            <a:pPr indent="0" lvl="0" marL="0" rtl="0" algn="l">
              <a:spcBef>
                <a:spcPts val="1600"/>
              </a:spcBef>
              <a:spcAft>
                <a:spcPts val="0"/>
              </a:spcAft>
              <a:buNone/>
            </a:pPr>
            <a:r>
              <a:rPr b="1" lang="en" sz="1100">
                <a:solidFill>
                  <a:srgbClr val="1155CC"/>
                </a:solidFill>
                <a:highlight>
                  <a:srgbClr val="FFFFFF"/>
                </a:highlight>
                <a:latin typeface="Calibri"/>
                <a:ea typeface="Calibri"/>
                <a:cs typeface="Calibri"/>
                <a:sym typeface="Calibri"/>
              </a:rPr>
              <a:t>                               </a:t>
            </a:r>
            <a:r>
              <a:rPr b="1" lang="en">
                <a:solidFill>
                  <a:srgbClr val="1155CC"/>
                </a:solidFill>
                <a:highlight>
                  <a:srgbClr val="FFFFFF"/>
                </a:highlight>
                <a:latin typeface="Calibri"/>
                <a:ea typeface="Calibri"/>
                <a:cs typeface="Calibri"/>
                <a:sym typeface="Calibri"/>
              </a:rPr>
              <a:t>Generalmail@meridianmgmtcorp.com</a:t>
            </a:r>
            <a:endParaRPr>
              <a:latin typeface="Times New Roman"/>
              <a:ea typeface="Times New Roman"/>
              <a:cs typeface="Times New Roman"/>
              <a:sym typeface="Times New Roman"/>
            </a:endParaRPr>
          </a:p>
          <a:p>
            <a:pPr indent="0" lvl="0" marL="0" rtl="0" algn="l">
              <a:spcBef>
                <a:spcPts val="1600"/>
              </a:spcBef>
              <a:spcAft>
                <a:spcPts val="1600"/>
              </a:spcAft>
              <a:buNone/>
            </a:pPr>
            <a:r>
              <a:t/>
            </a:r>
            <a:endParaRPr sz="2400"/>
          </a:p>
        </p:txBody>
      </p:sp>
      <p:pic>
        <p:nvPicPr>
          <p:cNvPr descr="Open ..." id="103" name="Google Shape;103;p19"/>
          <p:cNvPicPr preferRelativeResize="0"/>
          <p:nvPr/>
        </p:nvPicPr>
        <p:blipFill>
          <a:blip r:embed="rId3">
            <a:alphaModFix/>
          </a:blip>
          <a:stretch>
            <a:fillRect/>
          </a:stretch>
        </p:blipFill>
        <p:spPr>
          <a:xfrm>
            <a:off x="2831200" y="3373900"/>
            <a:ext cx="1418425" cy="1418425"/>
          </a:xfrm>
          <a:prstGeom prst="rect">
            <a:avLst/>
          </a:prstGeom>
          <a:noFill/>
          <a:ln>
            <a:noFill/>
          </a:ln>
        </p:spPr>
      </p:pic>
      <p:sp>
        <p:nvSpPr>
          <p:cNvPr id="104" name="Google Shape;104;p19"/>
          <p:cNvSpPr txBox="1"/>
          <p:nvPr/>
        </p:nvSpPr>
        <p:spPr>
          <a:xfrm>
            <a:off x="7395075" y="289200"/>
            <a:ext cx="5949000" cy="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Valerie</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2018 Year in Review</a:t>
            </a:r>
            <a:endParaRPr b="1">
              <a:latin typeface="Times New Roman"/>
              <a:ea typeface="Times New Roman"/>
              <a:cs typeface="Times New Roman"/>
              <a:sym typeface="Times New Roman"/>
            </a:endParaRPr>
          </a:p>
        </p:txBody>
      </p:sp>
      <p:sp>
        <p:nvSpPr>
          <p:cNvPr id="110" name="Google Shape;110;p20"/>
          <p:cNvSpPr txBox="1"/>
          <p:nvPr>
            <p:ph idx="1" type="body"/>
          </p:nvPr>
        </p:nvSpPr>
        <p:spPr>
          <a:xfrm>
            <a:off x="311700" y="1018100"/>
            <a:ext cx="8520600" cy="36882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17 homeowners took advantage of the mailbox sale.  This year’s sale will be April 15-21.</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Otto’s installed new street signs at the main entrance. </a:t>
            </a:r>
            <a:endParaRPr sz="2700">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solidFill>
                  <a:srgbClr val="000000"/>
                </a:solidFill>
                <a:latin typeface="Times New Roman"/>
                <a:ea typeface="Times New Roman"/>
                <a:cs typeface="Times New Roman"/>
                <a:sym typeface="Times New Roman"/>
              </a:rPr>
              <a:t>181</a:t>
            </a:r>
            <a:r>
              <a:rPr lang="en" sz="2700">
                <a:latin typeface="Times New Roman"/>
                <a:ea typeface="Times New Roman"/>
                <a:cs typeface="Times New Roman"/>
                <a:sym typeface="Times New Roman"/>
              </a:rPr>
              <a:t> violation letters for the year</a:t>
            </a:r>
            <a:endParaRPr sz="2700">
              <a:solidFill>
                <a:srgbClr val="DD7E6B"/>
              </a:solidFill>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Approved </a:t>
            </a:r>
            <a:r>
              <a:rPr lang="en" sz="2700">
                <a:solidFill>
                  <a:srgbClr val="000000"/>
                </a:solidFill>
                <a:latin typeface="Times New Roman"/>
                <a:ea typeface="Times New Roman"/>
                <a:cs typeface="Times New Roman"/>
                <a:sym typeface="Times New Roman"/>
              </a:rPr>
              <a:t>10 </a:t>
            </a:r>
            <a:r>
              <a:rPr lang="en" sz="2700">
                <a:latin typeface="Times New Roman"/>
                <a:ea typeface="Times New Roman"/>
                <a:cs typeface="Times New Roman"/>
                <a:sym typeface="Times New Roman"/>
              </a:rPr>
              <a:t>Architectural Requests </a:t>
            </a:r>
            <a:r>
              <a:rPr lang="en" sz="2700">
                <a:solidFill>
                  <a:srgbClr val="DD7E6B"/>
                </a:solidFill>
                <a:latin typeface="Times New Roman"/>
                <a:ea typeface="Times New Roman"/>
                <a:cs typeface="Times New Roman"/>
                <a:sym typeface="Times New Roman"/>
              </a:rPr>
              <a:t> </a:t>
            </a:r>
            <a:endParaRPr sz="2700">
              <a:solidFill>
                <a:srgbClr val="DD7E6B"/>
              </a:solidFill>
              <a:latin typeface="Times New Roman"/>
              <a:ea typeface="Times New Roman"/>
              <a:cs typeface="Times New Roman"/>
              <a:sym typeface="Times New Roman"/>
            </a:endParaRPr>
          </a:p>
          <a:p>
            <a:pPr indent="-400050" lvl="0" marL="457200" rtl="0" algn="l">
              <a:spcBef>
                <a:spcPts val="0"/>
              </a:spcBef>
              <a:spcAft>
                <a:spcPts val="0"/>
              </a:spcAft>
              <a:buSzPts val="2700"/>
              <a:buFont typeface="Times New Roman"/>
              <a:buChar char="●"/>
            </a:pPr>
            <a:r>
              <a:rPr lang="en" sz="2700">
                <a:latin typeface="Times New Roman"/>
                <a:ea typeface="Times New Roman"/>
                <a:cs typeface="Times New Roman"/>
                <a:sym typeface="Times New Roman"/>
              </a:rPr>
              <a:t>Ending 2018 with $39,000 more than last year </a:t>
            </a:r>
            <a:r>
              <a:rPr lang="en" sz="2700">
                <a:solidFill>
                  <a:srgbClr val="DD7E6B"/>
                </a:solidFill>
                <a:latin typeface="Times New Roman"/>
                <a:ea typeface="Times New Roman"/>
                <a:cs typeface="Times New Roman"/>
                <a:sym typeface="Times New Roman"/>
              </a:rPr>
              <a:t>($24,000 uncleared checks ending 2018)</a:t>
            </a:r>
            <a:endParaRPr sz="2700">
              <a:solidFill>
                <a:srgbClr val="DD7E6B"/>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2000">
              <a:latin typeface="Times New Roman"/>
              <a:ea typeface="Times New Roman"/>
              <a:cs typeface="Times New Roman"/>
              <a:sym typeface="Times New Roman"/>
            </a:endParaRPr>
          </a:p>
        </p:txBody>
      </p:sp>
      <p:sp>
        <p:nvSpPr>
          <p:cNvPr id="111" name="Google Shape;111;p20"/>
          <p:cNvSpPr txBox="1"/>
          <p:nvPr/>
        </p:nvSpPr>
        <p:spPr>
          <a:xfrm>
            <a:off x="8082650" y="225325"/>
            <a:ext cx="5643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State of the HOA Report</a:t>
            </a:r>
            <a:endParaRPr b="1">
              <a:latin typeface="Times New Roman"/>
              <a:ea typeface="Times New Roman"/>
              <a:cs typeface="Times New Roman"/>
              <a:sym typeface="Times New Roman"/>
            </a:endParaRPr>
          </a:p>
        </p:txBody>
      </p:sp>
      <p:sp>
        <p:nvSpPr>
          <p:cNvPr id="117" name="Google Shape;117;p21"/>
          <p:cNvSpPr txBox="1"/>
          <p:nvPr>
            <p:ph idx="1" type="body"/>
          </p:nvPr>
        </p:nvSpPr>
        <p:spPr>
          <a:xfrm>
            <a:off x="311700" y="1186950"/>
            <a:ext cx="8520600" cy="3412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Review of 2018 Income / Expenses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Review of 2019 budget</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Funds remaining Dec 31, 2018 - $57,000 ($24,000 uncashed checks end 2018)</a:t>
            </a:r>
            <a:endParaRPr sz="2000">
              <a:solidFill>
                <a:srgbClr val="DD7E6B"/>
              </a:solidFill>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Checking balance- $34, 828</a:t>
            </a:r>
            <a:endParaRPr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Savings- $46,441</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1900">
                <a:latin typeface="Times New Roman"/>
                <a:ea typeface="Times New Roman"/>
                <a:cs typeface="Times New Roman"/>
                <a:sym typeface="Times New Roman"/>
              </a:rPr>
              <a:t>Important Information / </a:t>
            </a:r>
            <a:r>
              <a:rPr lang="en" sz="2000">
                <a:latin typeface="Times New Roman"/>
                <a:ea typeface="Times New Roman"/>
                <a:cs typeface="Times New Roman"/>
                <a:sym typeface="Times New Roman"/>
              </a:rPr>
              <a:t>Reminders:</a:t>
            </a:r>
            <a:endParaRPr sz="2000">
              <a:latin typeface="Times New Roman"/>
              <a:ea typeface="Times New Roman"/>
              <a:cs typeface="Times New Roman"/>
              <a:sym typeface="Times New Roman"/>
            </a:endParaRPr>
          </a:p>
          <a:p>
            <a:pPr indent="-342900" lvl="1" marL="914400" rtl="0" algn="l">
              <a:lnSpc>
                <a:spcPct val="100000"/>
              </a:lnSpc>
              <a:spcBef>
                <a:spcPts val="0"/>
              </a:spcBef>
              <a:spcAft>
                <a:spcPts val="0"/>
              </a:spcAft>
              <a:buClr>
                <a:srgbClr val="000000"/>
              </a:buClr>
              <a:buSzPts val="1800"/>
              <a:buFont typeface="Times New Roman"/>
              <a:buChar char="○"/>
            </a:pPr>
            <a:r>
              <a:rPr b="1" lang="en" sz="1800">
                <a:solidFill>
                  <a:srgbClr val="000000"/>
                </a:solidFill>
                <a:latin typeface="Times New Roman"/>
                <a:ea typeface="Times New Roman"/>
                <a:cs typeface="Times New Roman"/>
                <a:sym typeface="Times New Roman"/>
              </a:rPr>
              <a:t>Annual Dues can be paid online. If paying by bank transfer there is no fee, pay with credit card there is a fee</a:t>
            </a:r>
            <a:endParaRPr b="1" sz="1800">
              <a:solidFill>
                <a:srgbClr val="FF0000"/>
              </a:solidFill>
              <a:latin typeface="Times New Roman"/>
              <a:ea typeface="Times New Roman"/>
              <a:cs typeface="Times New Roman"/>
              <a:sym typeface="Times New Roman"/>
            </a:endParaRPr>
          </a:p>
          <a:p>
            <a:pPr indent="-342900" lvl="1" marL="914400" rtl="0" algn="l">
              <a:lnSpc>
                <a:spcPct val="100000"/>
              </a:lnSpc>
              <a:spcBef>
                <a:spcPts val="0"/>
              </a:spcBef>
              <a:spcAft>
                <a:spcPts val="0"/>
              </a:spcAft>
              <a:buClr>
                <a:srgbClr val="000000"/>
              </a:buClr>
              <a:buSzPts val="1800"/>
              <a:buFont typeface="Times New Roman"/>
              <a:buChar char="○"/>
            </a:pPr>
            <a:r>
              <a:rPr b="1" lang="en" sz="1800">
                <a:solidFill>
                  <a:srgbClr val="000000"/>
                </a:solidFill>
                <a:latin typeface="Times New Roman"/>
                <a:ea typeface="Times New Roman"/>
                <a:cs typeface="Times New Roman"/>
                <a:sym typeface="Times New Roman"/>
              </a:rPr>
              <a:t>Homeowners are responsible for the $200 fee that the HOA is charged when a collection effort is filed with the lawyer’s office</a:t>
            </a:r>
            <a:endParaRPr b="1" sz="18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100"/>
          </a:p>
        </p:txBody>
      </p:sp>
      <p:sp>
        <p:nvSpPr>
          <p:cNvPr id="118" name="Google Shape;118;p21"/>
          <p:cNvSpPr txBox="1"/>
          <p:nvPr/>
        </p:nvSpPr>
        <p:spPr>
          <a:xfrm>
            <a:off x="8082650" y="225325"/>
            <a:ext cx="5643300" cy="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Karen</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