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</p:sldIdLst>
  <p:sldSz cy="5143500" cx="9144000"/>
  <p:notesSz cx="6858000" cy="9144000"/>
  <p:embeddedFontLst>
    <p:embeddedFont>
      <p:font typeface="Old Standard TT"/>
      <p:regular r:id="rId26"/>
      <p:bold r:id="rId27"/>
      <p:italic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OldStandardTT-regular.fntdata"/><Relationship Id="rId25" Type="http://schemas.openxmlformats.org/officeDocument/2006/relationships/slide" Target="slides/slide21.xml"/><Relationship Id="rId28" Type="http://schemas.openxmlformats.org/officeDocument/2006/relationships/font" Target="fonts/OldStandardTT-italic.fntdata"/><Relationship Id="rId27" Type="http://schemas.openxmlformats.org/officeDocument/2006/relationships/font" Target="fonts/OldStandardTT-bold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bf801b3a4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1bf801b3a4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bf801b3a4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1bf801b3a4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bf801b3a4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1bf801b3a4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fbf3fbd30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fbf3fbd30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fbf3fbd30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fbf3fbd30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fbf3fbd30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fbf3fbd30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fbf3fbd30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fbf3fbd30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fbf3fbd30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fbf3fbd30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1bf801b3a4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1bf801b3a4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bf801b3a4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1bf801b3a4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fd656d92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fd656d92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fd656d922_1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fd656d922_1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fbf3fbd30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fbf3fbd30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c0807b23e_1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1c0807b23e_1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bf801b3a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1bf801b3a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fd656d922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fd656d922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fd656d922_1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fd656d922_1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fd656d922_1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fd656d922_1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c009066b5_6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1c009066b5_6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c009066b5_8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1c009066b5_8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100"/>
            <a:ext cx="9144000" cy="1711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1" name="Google Shape;11;p2"/>
          <p:cNvCxnSpPr/>
          <p:nvPr/>
        </p:nvCxnSpPr>
        <p:spPr>
          <a:xfrm>
            <a:off x="641934" y="3597500"/>
            <a:ext cx="3903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" name="Google Shape;12;p2"/>
          <p:cNvSpPr txBox="1"/>
          <p:nvPr>
            <p:ph type="ctrTitle"/>
          </p:nvPr>
        </p:nvSpPr>
        <p:spPr>
          <a:xfrm>
            <a:off x="512700" y="1893300"/>
            <a:ext cx="8118600" cy="152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512700" y="3840639"/>
            <a:ext cx="8118600" cy="78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1039650"/>
            <a:ext cx="8520600" cy="210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Google Shape;16;p3"/>
          <p:cNvCxnSpPr/>
          <p:nvPr/>
        </p:nvCxnSpPr>
        <p:spPr>
          <a:xfrm>
            <a:off x="641934" y="3597500"/>
            <a:ext cx="390300" cy="0"/>
          </a:xfrm>
          <a:prstGeom prst="straightConnector1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" name="Google Shape;17;p3"/>
          <p:cNvSpPr txBox="1"/>
          <p:nvPr>
            <p:ph type="title"/>
          </p:nvPr>
        </p:nvSpPr>
        <p:spPr>
          <a:xfrm>
            <a:off x="512700" y="1893300"/>
            <a:ext cx="8118600" cy="152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1" type="body"/>
          </p:nvPr>
        </p:nvSpPr>
        <p:spPr>
          <a:xfrm>
            <a:off x="311700" y="1171675"/>
            <a:ext cx="39999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2" type="body"/>
          </p:nvPr>
        </p:nvSpPr>
        <p:spPr>
          <a:xfrm>
            <a:off x="4832400" y="1171675"/>
            <a:ext cx="39999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4" name="Google Shape;34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/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38" name="Google Shape;38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6864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" name="Google Shape;42;p9"/>
          <p:cNvSpPr txBox="1"/>
          <p:nvPr>
            <p:ph type="title"/>
          </p:nvPr>
        </p:nvSpPr>
        <p:spPr>
          <a:xfrm>
            <a:off x="265500" y="1382350"/>
            <a:ext cx="4045200" cy="133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3" name="Google Shape;43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4" name="Google Shape;44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45" name="Google Shape;45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8" name="Google Shape;48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paperback">
    <p:bg>
      <p:bgPr>
        <a:solidFill>
          <a:schemeClr val="accen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ld Standard TT"/>
              <a:buChar char="●"/>
              <a:defRPr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○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■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●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○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■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●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○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ld Standard TT"/>
              <a:buChar char="■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Relationship Id="rId4" Type="http://schemas.openxmlformats.org/officeDocument/2006/relationships/image" Target="../media/image17.png"/><Relationship Id="rId5" Type="http://schemas.openxmlformats.org/officeDocument/2006/relationships/image" Target="../media/image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://www.cgwakefield.com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://www.cgwakefield.com" TargetMode="External"/><Relationship Id="rId4" Type="http://schemas.openxmlformats.org/officeDocument/2006/relationships/image" Target="../media/image10.png"/><Relationship Id="rId5" Type="http://schemas.openxmlformats.org/officeDocument/2006/relationships/image" Target="../media/image28.png"/><Relationship Id="rId6" Type="http://schemas.openxmlformats.org/officeDocument/2006/relationships/image" Target="../media/image14.png"/><Relationship Id="rId7" Type="http://schemas.openxmlformats.org/officeDocument/2006/relationships/image" Target="../media/image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png"/><Relationship Id="rId4" Type="http://schemas.openxmlformats.org/officeDocument/2006/relationships/image" Target="../media/image13.png"/><Relationship Id="rId5" Type="http://schemas.openxmlformats.org/officeDocument/2006/relationships/image" Target="../media/image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Relationship Id="rId4" Type="http://schemas.openxmlformats.org/officeDocument/2006/relationships/image" Target="../media/image7.png"/><Relationship Id="rId5" Type="http://schemas.openxmlformats.org/officeDocument/2006/relationships/image" Target="../media/image18.png"/><Relationship Id="rId6" Type="http://schemas.openxmlformats.org/officeDocument/2006/relationships/image" Target="../media/image1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png"/><Relationship Id="rId4" Type="http://schemas.openxmlformats.org/officeDocument/2006/relationships/image" Target="../media/image21.png"/><Relationship Id="rId5" Type="http://schemas.openxmlformats.org/officeDocument/2006/relationships/image" Target="../media/image19.png"/><Relationship Id="rId6" Type="http://schemas.openxmlformats.org/officeDocument/2006/relationships/image" Target="../media/image2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6.jpg"/><Relationship Id="rId4" Type="http://schemas.openxmlformats.org/officeDocument/2006/relationships/image" Target="../media/image22.jpg"/><Relationship Id="rId5" Type="http://schemas.openxmlformats.org/officeDocument/2006/relationships/image" Target="../media/image27.jpg"/><Relationship Id="rId6" Type="http://schemas.openxmlformats.org/officeDocument/2006/relationships/image" Target="../media/image2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jpg"/><Relationship Id="rId4" Type="http://schemas.openxmlformats.org/officeDocument/2006/relationships/image" Target="../media/image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/>
          <p:nvPr>
            <p:ph type="ctrTitle"/>
          </p:nvPr>
        </p:nvSpPr>
        <p:spPr>
          <a:xfrm>
            <a:off x="512700" y="1893300"/>
            <a:ext cx="8118600" cy="152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latin typeface="Times New Roman"/>
                <a:ea typeface="Times New Roman"/>
                <a:cs typeface="Times New Roman"/>
                <a:sym typeface="Times New Roman"/>
              </a:rPr>
              <a:t>Wakefield HOA</a:t>
            </a:r>
            <a:endParaRPr sz="6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0" name="Google Shape;60;p13"/>
          <p:cNvSpPr txBox="1"/>
          <p:nvPr>
            <p:ph idx="1" type="subTitle"/>
          </p:nvPr>
        </p:nvSpPr>
        <p:spPr>
          <a:xfrm>
            <a:off x="512700" y="3840639"/>
            <a:ext cx="8118600" cy="78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Annual Meeting - January 17, 2017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/>
          <p:nvPr>
            <p:ph type="title"/>
          </p:nvPr>
        </p:nvSpPr>
        <p:spPr>
          <a:xfrm>
            <a:off x="1813725" y="426075"/>
            <a:ext cx="56040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2017 Plans for Wakefield</a:t>
            </a:r>
            <a:endParaRPr sz="3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Try to have the annual picnic 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Neighborhood Yard Sale-             Sat. June 17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Discuss new street signs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Discuss saving $ for lights on walking path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Need new “Welcoming Committee”</a:t>
            </a:r>
            <a:endParaRPr sz="2400"/>
          </a:p>
        </p:txBody>
      </p:sp>
      <p:sp>
        <p:nvSpPr>
          <p:cNvPr id="128" name="Google Shape;128;p22"/>
          <p:cNvSpPr txBox="1"/>
          <p:nvPr/>
        </p:nvSpPr>
        <p:spPr>
          <a:xfrm>
            <a:off x="7695775" y="301975"/>
            <a:ext cx="5611200" cy="6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Melanie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3"/>
          <p:cNvSpPr txBox="1"/>
          <p:nvPr>
            <p:ph type="title"/>
          </p:nvPr>
        </p:nvSpPr>
        <p:spPr>
          <a:xfrm>
            <a:off x="274250" y="460500"/>
            <a:ext cx="4045200" cy="69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Metronet</a:t>
            </a:r>
            <a:endParaRPr/>
          </a:p>
        </p:txBody>
      </p:sp>
      <p:pic>
        <p:nvPicPr>
          <p:cNvPr id="134" name="Google Shape;13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5775" y="2023650"/>
            <a:ext cx="3476300" cy="50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3200" y="2736500"/>
            <a:ext cx="3981450" cy="42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67375" y="3165125"/>
            <a:ext cx="2857500" cy="600075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3"/>
          <p:cNvSpPr txBox="1"/>
          <p:nvPr/>
        </p:nvSpPr>
        <p:spPr>
          <a:xfrm>
            <a:off x="532700" y="1336075"/>
            <a:ext cx="3693900" cy="33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In Wakefield “Area”, Metronet has laid 15,000 of 50,000 linear feet of cable 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Should be done by 3/1/17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But feeder trunks will take at least a year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Call 877-386-3876 or go to  metronet.net to create a work order or sign up for service in advance</a:t>
            </a:r>
            <a:endParaRPr sz="1800"/>
          </a:p>
        </p:txBody>
      </p:sp>
      <p:sp>
        <p:nvSpPr>
          <p:cNvPr id="138" name="Google Shape;138;p23"/>
          <p:cNvSpPr txBox="1"/>
          <p:nvPr/>
        </p:nvSpPr>
        <p:spPr>
          <a:xfrm>
            <a:off x="8104900" y="253275"/>
            <a:ext cx="5611200" cy="6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Sam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4"/>
          <p:cNvSpPr txBox="1"/>
          <p:nvPr>
            <p:ph type="title"/>
          </p:nvPr>
        </p:nvSpPr>
        <p:spPr>
          <a:xfrm>
            <a:off x="215650" y="249200"/>
            <a:ext cx="4045200" cy="75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Sewer Project</a:t>
            </a:r>
            <a:endParaRPr sz="3600"/>
          </a:p>
        </p:txBody>
      </p:sp>
      <p:sp>
        <p:nvSpPr>
          <p:cNvPr id="144" name="Google Shape;144;p24"/>
          <p:cNvSpPr txBox="1"/>
          <p:nvPr>
            <p:ph idx="1" type="subTitle"/>
          </p:nvPr>
        </p:nvSpPr>
        <p:spPr>
          <a:xfrm>
            <a:off x="165800" y="956925"/>
            <a:ext cx="4045200" cy="390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60 inch piper under walking path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21 inch pipe between Wakefield/Innisbrooke/Berkshire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Affected homeowners should have received a letter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Late 2017-Early 2018 engineers meet with homeowners to discuss appraisals/</a:t>
            </a:r>
            <a:r>
              <a:rPr lang="en" sz="1800"/>
              <a:t>replacement</a:t>
            </a:r>
            <a:r>
              <a:rPr lang="en" sz="1800"/>
              <a:t> cost of property to be damaged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Late 2018 start construction</a:t>
            </a:r>
            <a:endParaRPr sz="1800"/>
          </a:p>
        </p:txBody>
      </p:sp>
      <p:pic>
        <p:nvPicPr>
          <p:cNvPr descr="sewer map2.jpg" id="145" name="Google Shape;145;p24"/>
          <p:cNvPicPr preferRelativeResize="0"/>
          <p:nvPr/>
        </p:nvPicPr>
        <p:blipFill rotWithShape="1">
          <a:blip r:embed="rId3">
            <a:alphaModFix/>
          </a:blip>
          <a:srcRect b="24027" l="3695" r="5270" t="2604"/>
          <a:stretch/>
        </p:blipFill>
        <p:spPr>
          <a:xfrm>
            <a:off x="4868750" y="424050"/>
            <a:ext cx="4118352" cy="4295404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4"/>
          <p:cNvSpPr txBox="1"/>
          <p:nvPr/>
        </p:nvSpPr>
        <p:spPr>
          <a:xfrm>
            <a:off x="8065950" y="136375"/>
            <a:ext cx="5611200" cy="6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Rob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5"/>
          <p:cNvSpPr txBox="1"/>
          <p:nvPr>
            <p:ph type="title"/>
          </p:nvPr>
        </p:nvSpPr>
        <p:spPr>
          <a:xfrm>
            <a:off x="311700" y="117327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Architectural Change Request Procedures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2" name="Google Shape;152;p25"/>
          <p:cNvSpPr txBox="1"/>
          <p:nvPr>
            <p:ph idx="1" type="body"/>
          </p:nvPr>
        </p:nvSpPr>
        <p:spPr>
          <a:xfrm>
            <a:off x="272650" y="1786475"/>
            <a:ext cx="8520600" cy="300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Font typeface="Times New Roman"/>
              <a:buChar char="●"/>
            </a:pPr>
            <a:r>
              <a:rPr lang="en" sz="3000">
                <a:latin typeface="Times New Roman"/>
                <a:ea typeface="Times New Roman"/>
                <a:cs typeface="Times New Roman"/>
                <a:sym typeface="Times New Roman"/>
              </a:rPr>
              <a:t>Categories have been added and clarified as to what does and does NOT need approval.  </a:t>
            </a: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Font typeface="Times New Roman"/>
              <a:buChar char="●"/>
            </a:pPr>
            <a:r>
              <a:rPr lang="en" sz="3000">
                <a:latin typeface="Times New Roman"/>
                <a:ea typeface="Times New Roman"/>
                <a:cs typeface="Times New Roman"/>
                <a:sym typeface="Times New Roman"/>
              </a:rPr>
              <a:t>Fencing Guidelines have also been updated.</a:t>
            </a: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Font typeface="Times New Roman"/>
              <a:buChar char="●"/>
            </a:pPr>
            <a:r>
              <a:rPr lang="en" sz="3000">
                <a:latin typeface="Times New Roman"/>
                <a:ea typeface="Times New Roman"/>
                <a:cs typeface="Times New Roman"/>
                <a:sym typeface="Times New Roman"/>
              </a:rPr>
              <a:t>All forms can be found on </a:t>
            </a:r>
            <a:r>
              <a:rPr lang="en" sz="30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www.CGWakefield.com</a:t>
            </a:r>
            <a:r>
              <a:rPr lang="en" sz="3000">
                <a:latin typeface="Times New Roman"/>
                <a:ea typeface="Times New Roman"/>
                <a:cs typeface="Times New Roman"/>
                <a:sym typeface="Times New Roman"/>
              </a:rPr>
              <a:t> and submitted to Meridian Management via e-mail.</a:t>
            </a: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25"/>
          <p:cNvSpPr txBox="1"/>
          <p:nvPr/>
        </p:nvSpPr>
        <p:spPr>
          <a:xfrm>
            <a:off x="322075" y="312325"/>
            <a:ext cx="8120400" cy="9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FF0000"/>
                </a:solidFill>
              </a:rPr>
              <a:t>Rules and Regulations changes are now official</a:t>
            </a:r>
            <a:endParaRPr sz="2800">
              <a:solidFill>
                <a:srgbClr val="FF0000"/>
              </a:solidFill>
            </a:endParaRPr>
          </a:p>
        </p:txBody>
      </p:sp>
      <p:sp>
        <p:nvSpPr>
          <p:cNvPr id="154" name="Google Shape;154;p25"/>
          <p:cNvSpPr txBox="1"/>
          <p:nvPr/>
        </p:nvSpPr>
        <p:spPr>
          <a:xfrm>
            <a:off x="7871125" y="165600"/>
            <a:ext cx="5611200" cy="6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Steve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6"/>
          <p:cNvSpPr txBox="1"/>
          <p:nvPr>
            <p:ph type="title"/>
          </p:nvPr>
        </p:nvSpPr>
        <p:spPr>
          <a:xfrm>
            <a:off x="265500" y="329025"/>
            <a:ext cx="4045200" cy="92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latin typeface="Times New Roman"/>
                <a:ea typeface="Times New Roman"/>
                <a:cs typeface="Times New Roman"/>
                <a:sym typeface="Times New Roman"/>
              </a:rPr>
              <a:t>Items that no longer need approval.</a:t>
            </a:r>
            <a:endParaRPr sz="2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0" name="Google Shape;160;p26"/>
          <p:cNvSpPr txBox="1"/>
          <p:nvPr>
            <p:ph idx="1" type="subTitle"/>
          </p:nvPr>
        </p:nvSpPr>
        <p:spPr>
          <a:xfrm>
            <a:off x="265500" y="1255425"/>
            <a:ext cx="4045200" cy="400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Times New Roman"/>
              <a:buChar char="●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Change in color scheme of house if it is on the approved color list.</a:t>
            </a:r>
            <a:r>
              <a:rPr lang="en" sz="1000"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en" sz="10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www.cgwakefield.com</a:t>
            </a:r>
            <a:r>
              <a:rPr lang="en" sz="1000">
                <a:latin typeface="Times New Roman"/>
                <a:ea typeface="Times New Roman"/>
                <a:cs typeface="Times New Roman"/>
                <a:sym typeface="Times New Roman"/>
              </a:rPr>
              <a:t> “Architectural” tab.)</a:t>
            </a: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Times New Roman"/>
              <a:buChar char="●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Architectural Shingles, any color that is on approved list.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Times New Roman"/>
              <a:buChar char="●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Removal of dead, overgrown, or undesired plantings.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Times New Roman"/>
              <a:buChar char="●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Prefabricated playsets or playhouses that fit guidelines.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61" name="Google Shape;16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72402" y="2969650"/>
            <a:ext cx="1842098" cy="124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94475" y="684474"/>
            <a:ext cx="2083680" cy="1246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55700" y="684475"/>
            <a:ext cx="1581381" cy="124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43575" y="2819825"/>
            <a:ext cx="1395950" cy="139595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6"/>
          <p:cNvSpPr txBox="1"/>
          <p:nvPr/>
        </p:nvSpPr>
        <p:spPr>
          <a:xfrm>
            <a:off x="8124400" y="175350"/>
            <a:ext cx="5611200" cy="6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Steve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7"/>
          <p:cNvSpPr txBox="1"/>
          <p:nvPr>
            <p:ph type="title"/>
          </p:nvPr>
        </p:nvSpPr>
        <p:spPr>
          <a:xfrm>
            <a:off x="265500" y="329025"/>
            <a:ext cx="4045200" cy="92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latin typeface="Times New Roman"/>
                <a:ea typeface="Times New Roman"/>
                <a:cs typeface="Times New Roman"/>
                <a:sym typeface="Times New Roman"/>
              </a:rPr>
              <a:t>Items that no longer need approval. (ctd.)</a:t>
            </a:r>
            <a:endParaRPr sz="2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1" name="Google Shape;171;p27"/>
          <p:cNvSpPr txBox="1"/>
          <p:nvPr>
            <p:ph idx="1" type="subTitle"/>
          </p:nvPr>
        </p:nvSpPr>
        <p:spPr>
          <a:xfrm>
            <a:off x="265500" y="1591000"/>
            <a:ext cx="4045200" cy="296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Times New Roman"/>
              <a:buChar char="●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Prefabricated pergolas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Times New Roman"/>
              <a:buChar char="●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Temporary gazebos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Times New Roman"/>
              <a:buChar char="●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Retractable awnings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Times New Roman"/>
              <a:buChar char="●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ALL must be in backyard ONLY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72" name="Google Shape;17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5663" y="944517"/>
            <a:ext cx="1578600" cy="143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65800" y="2817375"/>
            <a:ext cx="1493475" cy="149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14577" y="944513"/>
            <a:ext cx="1596473" cy="1493475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7"/>
          <p:cNvSpPr txBox="1"/>
          <p:nvPr/>
        </p:nvSpPr>
        <p:spPr>
          <a:xfrm>
            <a:off x="7812675" y="214325"/>
            <a:ext cx="5611200" cy="6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Steve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8"/>
          <p:cNvSpPr txBox="1"/>
          <p:nvPr>
            <p:ph type="title"/>
          </p:nvPr>
        </p:nvSpPr>
        <p:spPr>
          <a:xfrm>
            <a:off x="242350" y="242575"/>
            <a:ext cx="4045200" cy="694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latin typeface="Times New Roman"/>
                <a:ea typeface="Times New Roman"/>
                <a:cs typeface="Times New Roman"/>
                <a:sym typeface="Times New Roman"/>
              </a:rPr>
              <a:t>Trash &amp; Storage</a:t>
            </a:r>
            <a:endParaRPr sz="2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1" name="Google Shape;181;p28"/>
          <p:cNvSpPr txBox="1"/>
          <p:nvPr>
            <p:ph idx="1" type="subTitle"/>
          </p:nvPr>
        </p:nvSpPr>
        <p:spPr>
          <a:xfrm>
            <a:off x="282850" y="1114299"/>
            <a:ext cx="4045200" cy="325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Times New Roman"/>
              <a:buChar char="●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Compost bins in backyard allowed.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Times New Roman"/>
              <a:buChar char="●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A partition behind house to store trash hoppers and wood piles.  </a:t>
            </a:r>
            <a:r>
              <a:rPr i="1" lang="en" sz="2400" u="sng">
                <a:solidFill>
                  <a:srgbClr val="A61C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Must fill out an ACC request and get approval.</a:t>
            </a:r>
            <a:endParaRPr i="1" sz="2400" u="sng">
              <a:solidFill>
                <a:srgbClr val="A61C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Times New Roman"/>
              <a:buChar char="●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Deck boxes ONLY allowed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82" name="Google Shape;18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3450" y="460100"/>
            <a:ext cx="1439275" cy="109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17100" y="460100"/>
            <a:ext cx="1155800" cy="115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99888" y="1736975"/>
            <a:ext cx="2351849" cy="1349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37613" y="3394500"/>
            <a:ext cx="1476375" cy="106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8"/>
          <p:cNvSpPr txBox="1"/>
          <p:nvPr/>
        </p:nvSpPr>
        <p:spPr>
          <a:xfrm>
            <a:off x="7832150" y="136375"/>
            <a:ext cx="5611200" cy="6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Steve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9"/>
          <p:cNvSpPr txBox="1"/>
          <p:nvPr>
            <p:ph type="title"/>
          </p:nvPr>
        </p:nvSpPr>
        <p:spPr>
          <a:xfrm>
            <a:off x="242350" y="242575"/>
            <a:ext cx="4045200" cy="602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latin typeface="Times New Roman"/>
                <a:ea typeface="Times New Roman"/>
                <a:cs typeface="Times New Roman"/>
                <a:sym typeface="Times New Roman"/>
              </a:rPr>
              <a:t>Fencing guidelines</a:t>
            </a:r>
            <a:endParaRPr sz="2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2" name="Google Shape;192;p29"/>
          <p:cNvSpPr txBox="1"/>
          <p:nvPr>
            <p:ph idx="1" type="subTitle"/>
          </p:nvPr>
        </p:nvSpPr>
        <p:spPr>
          <a:xfrm>
            <a:off x="317575" y="813450"/>
            <a:ext cx="4045200" cy="398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Times New Roman"/>
              <a:buChar char="●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Black chain link rules stay the same.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Times New Roman"/>
              <a:buChar char="●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ALL fencing must still have ACC approval.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Times New Roman"/>
              <a:buChar char="●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Pool fencing clarified, ASTM covers added.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Times New Roman"/>
              <a:buChar char="●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Picket fencing: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SzPts val="2100"/>
              <a:buFont typeface="Times New Roman"/>
              <a:buChar char="○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More styles allowed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SzPts val="2100"/>
              <a:buFont typeface="Times New Roman"/>
              <a:buChar char="○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Vinyl allowed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SzPts val="2100"/>
              <a:buFont typeface="Times New Roman"/>
              <a:buChar char="○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Colors-untreated wood, white, or wood colored stain.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93" name="Google Shape;19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86913" y="434688"/>
            <a:ext cx="1400175" cy="105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37725" y="434700"/>
            <a:ext cx="1714500" cy="108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72613" y="2318988"/>
            <a:ext cx="1628775" cy="105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61525" y="2314238"/>
            <a:ext cx="1866900" cy="106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9"/>
          <p:cNvSpPr txBox="1"/>
          <p:nvPr/>
        </p:nvSpPr>
        <p:spPr>
          <a:xfrm>
            <a:off x="7725000" y="155875"/>
            <a:ext cx="5611200" cy="6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Steve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0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Rental Restriction Amendment</a:t>
            </a:r>
            <a:endParaRPr u="sng"/>
          </a:p>
        </p:txBody>
      </p:sp>
      <p:sp>
        <p:nvSpPr>
          <p:cNvPr id="203" name="Google Shape;203;p30"/>
          <p:cNvSpPr txBox="1"/>
          <p:nvPr>
            <p:ph idx="1" type="body"/>
          </p:nvPr>
        </p:nvSpPr>
        <p:spPr>
          <a:xfrm>
            <a:off x="311700" y="1660475"/>
            <a:ext cx="3999900" cy="307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Board asks that all votes be mailed to Meridian by April 30, 2017 to allow time to record, process, and file with Johnson County 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Char char="●"/>
            </a:pPr>
            <a:r>
              <a:rPr lang="en" sz="1800">
                <a:solidFill>
                  <a:srgbClr val="990000"/>
                </a:solidFill>
              </a:rPr>
              <a:t>Come cast your vote TONIGHT at the back table!!</a:t>
            </a:r>
            <a:endParaRPr sz="1800">
              <a:solidFill>
                <a:srgbClr val="99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 sz="1800">
                <a:solidFill>
                  <a:srgbClr val="000000"/>
                </a:solidFill>
              </a:rPr>
              <a:t>124 “yes” votes have been cast.  We need 182</a:t>
            </a:r>
            <a:endParaRPr sz="18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04" name="Google Shape;204;p30"/>
          <p:cNvSpPr txBox="1"/>
          <p:nvPr>
            <p:ph idx="2" type="body"/>
          </p:nvPr>
        </p:nvSpPr>
        <p:spPr>
          <a:xfrm>
            <a:off x="4832400" y="1058225"/>
            <a:ext cx="3999900" cy="373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Talking Points-</a:t>
            </a:r>
            <a:endParaRPr/>
          </a:p>
          <a:p>
            <a:pPr indent="-317500" lvl="0" marL="457200" rtl="0" algn="l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 u="sng"/>
              <a:t>Lower property values</a:t>
            </a:r>
            <a:r>
              <a:rPr lang="en"/>
              <a:t>- upgrades and maintenance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u="sng"/>
              <a:t>Lower property values</a:t>
            </a:r>
            <a:r>
              <a:rPr lang="en"/>
              <a:t>-rentals “on the books”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Wakefield West passed the same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Hardship clause included to cover temporary issues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u="sng"/>
              <a:t>Violations</a:t>
            </a:r>
            <a:r>
              <a:rPr lang="en"/>
              <a:t>- 57% of rental homes received violation letters summer 2016, 35% are repeat offenders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u="sng"/>
              <a:t>Violations</a:t>
            </a:r>
            <a:r>
              <a:rPr lang="en"/>
              <a:t>- Only 20% of homeowners received letters, ONLY 2% were repeat offenders</a:t>
            </a:r>
            <a:endParaRPr/>
          </a:p>
        </p:txBody>
      </p:sp>
      <p:sp>
        <p:nvSpPr>
          <p:cNvPr id="205" name="Google Shape;205;p30"/>
          <p:cNvSpPr txBox="1"/>
          <p:nvPr/>
        </p:nvSpPr>
        <p:spPr>
          <a:xfrm>
            <a:off x="7296375" y="194825"/>
            <a:ext cx="5611200" cy="6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66666"/>
        </a:solidFill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1"/>
          <p:cNvSpPr txBox="1"/>
          <p:nvPr>
            <p:ph type="title"/>
          </p:nvPr>
        </p:nvSpPr>
        <p:spPr>
          <a:xfrm>
            <a:off x="470775" y="279476"/>
            <a:ext cx="6396900" cy="464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D9D9D9"/>
                </a:solidFill>
              </a:rPr>
              <a:t>Common Courtesy Items</a:t>
            </a:r>
            <a:endParaRPr b="1" sz="2400">
              <a:solidFill>
                <a:srgbClr val="D9D9D9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Remember-Board members are volunteers who care about our neighborhood.  We are human and are not perfect.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Please make sure dogs are not barking during quiet hours of 11pm-6am.  Please make sure dogs don’t bark for hours during the day.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Pick up all dog messes when walking your pet.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Make sure to remind kids not to throw the big ‘rip-rap’ rocks into the pond drains.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Remind kids NOT to walk on ice on the pond.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Remind kids to be respectful of the new playground. No climbing on canopy, no big kids in baby swings, no rude language or disrespect towards adults. 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Facebook is a place to ask questions, share ideas, and help with safety.  It is NOT to argue about covenant violations, fireworks, etc.</a:t>
            </a:r>
            <a:endParaRPr sz="1800"/>
          </a:p>
        </p:txBody>
      </p:sp>
      <p:pic>
        <p:nvPicPr>
          <p:cNvPr descr="... behavior dog bite barking" id="211" name="Google Shape;21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29684" y="679525"/>
            <a:ext cx="1318824" cy="8888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iprap.jpg ..." id="212" name="Google Shape;212;p31"/>
          <p:cNvPicPr preferRelativeResize="0"/>
          <p:nvPr/>
        </p:nvPicPr>
        <p:blipFill rotWithShape="1">
          <a:blip r:embed="rId4">
            <a:alphaModFix/>
          </a:blip>
          <a:srcRect b="0" l="12730" r="24463" t="11339"/>
          <a:stretch/>
        </p:blipFill>
        <p:spPr>
          <a:xfrm flipH="1">
            <a:off x="7509102" y="1870375"/>
            <a:ext cx="959974" cy="101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1"/>
          <p:cNvPicPr preferRelativeResize="0"/>
          <p:nvPr/>
        </p:nvPicPr>
        <p:blipFill rotWithShape="1">
          <a:blip r:embed="rId5">
            <a:alphaModFix/>
          </a:blip>
          <a:srcRect b="16624" l="0" r="0" t="19947"/>
          <a:stretch/>
        </p:blipFill>
        <p:spPr>
          <a:xfrm>
            <a:off x="7329675" y="3188775"/>
            <a:ext cx="1422700" cy="160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55975" y="4390300"/>
            <a:ext cx="529275" cy="529275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1"/>
          <p:cNvSpPr txBox="1"/>
          <p:nvPr/>
        </p:nvSpPr>
        <p:spPr>
          <a:xfrm>
            <a:off x="7647050" y="224050"/>
            <a:ext cx="5611200" cy="6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Kim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Current Board Members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6" name="Google Shape;66;p14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●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Kim Duffie</a:t>
            </a: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 - President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●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Steve Pappas - Vice President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●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Karen Ross - Treasurer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●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Melanie Piper</a:t>
            </a: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 - Secretary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●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Dave Yount - Member-At-Large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●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Rob Souchon - Member-At-Large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7774150" y="176675"/>
            <a:ext cx="961800" cy="2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Kim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2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Election of New Board Members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1" name="Google Shape;221;p32"/>
          <p:cNvSpPr txBox="1"/>
          <p:nvPr>
            <p:ph idx="1" type="body"/>
          </p:nvPr>
        </p:nvSpPr>
        <p:spPr>
          <a:xfrm>
            <a:off x="311700" y="1171675"/>
            <a:ext cx="39999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Up for Re-election: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Kim Duffie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Karen Ross 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Melanie Piper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Char char="●"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Open position</a:t>
            </a: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2" name="Google Shape;222;p32"/>
          <p:cNvSpPr txBox="1"/>
          <p:nvPr>
            <p:ph idx="2" type="body"/>
          </p:nvPr>
        </p:nvSpPr>
        <p:spPr>
          <a:xfrm>
            <a:off x="4504200" y="1171675"/>
            <a:ext cx="43281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AutoNum type="arabicPeriod"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Call for volunteers to run for the board.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AutoNum type="arabicPeriod"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One minute speech from each candidate.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AutoNum type="arabicPeriod"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Vote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AutoNum type="arabicPeriod"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Vote count by Meridian and a volunteer homeowner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Introduction of the new 2017 Board.</a:t>
            </a:r>
            <a:r>
              <a:rPr lang="en" sz="1800"/>
              <a:t> </a:t>
            </a:r>
            <a:endParaRPr sz="1800"/>
          </a:p>
        </p:txBody>
      </p:sp>
      <p:sp>
        <p:nvSpPr>
          <p:cNvPr id="223" name="Google Shape;223;p32"/>
          <p:cNvSpPr txBox="1"/>
          <p:nvPr/>
        </p:nvSpPr>
        <p:spPr>
          <a:xfrm>
            <a:off x="7773700" y="272750"/>
            <a:ext cx="5611200" cy="6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Kim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66666"/>
        </a:solidFill>
      </p:bgPr>
    </p:bg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3"/>
          <p:cNvSpPr txBox="1"/>
          <p:nvPr>
            <p:ph type="title"/>
          </p:nvPr>
        </p:nvSpPr>
        <p:spPr>
          <a:xfrm>
            <a:off x="490250" y="526350"/>
            <a:ext cx="81306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u="sng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u="sng">
                <a:latin typeface="Times New Roman"/>
                <a:ea typeface="Times New Roman"/>
                <a:cs typeface="Times New Roman"/>
                <a:sym typeface="Times New Roman"/>
              </a:rPr>
              <a:t>Final Thoughts</a:t>
            </a:r>
            <a:endParaRPr b="1" i="1" sz="3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Font typeface="Times New Roman"/>
              <a:buAutoNum type="arabicPeriod"/>
            </a:pPr>
            <a:r>
              <a:rPr lang="en" sz="3000">
                <a:latin typeface="Times New Roman"/>
                <a:ea typeface="Times New Roman"/>
                <a:cs typeface="Times New Roman"/>
                <a:sym typeface="Times New Roman"/>
              </a:rPr>
              <a:t>When in doubt, ALWAYS call Meridian Management. Call Sam for covenant violations, neighborhood complaints, architectural change questions, general maintenance, etc. 317-262-4989</a:t>
            </a: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Font typeface="Times New Roman"/>
              <a:buAutoNum type="arabicPeriod"/>
            </a:pPr>
            <a:r>
              <a:rPr lang="en" sz="3000">
                <a:latin typeface="Times New Roman"/>
                <a:ea typeface="Times New Roman"/>
                <a:cs typeface="Times New Roman"/>
                <a:sym typeface="Times New Roman"/>
              </a:rPr>
              <a:t>Close the meeting</a:t>
            </a: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33"/>
          <p:cNvSpPr txBox="1"/>
          <p:nvPr/>
        </p:nvSpPr>
        <p:spPr>
          <a:xfrm>
            <a:off x="7364550" y="428625"/>
            <a:ext cx="5611200" cy="6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Kim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IMPORTANT “To Do” list for tonight</a:t>
            </a:r>
            <a:endParaRPr/>
          </a:p>
        </p:txBody>
      </p:sp>
      <p:sp>
        <p:nvSpPr>
          <p:cNvPr id="73" name="Google Shape;73;p15"/>
          <p:cNvSpPr txBox="1"/>
          <p:nvPr>
            <p:ph idx="1" type="body"/>
          </p:nvPr>
        </p:nvSpPr>
        <p:spPr>
          <a:xfrm>
            <a:off x="311700" y="1171675"/>
            <a:ext cx="39999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Make sure Meridian Mgt. has your updated contact info.</a:t>
            </a:r>
            <a:endParaRPr sz="1800"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Phone #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Cell #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E-mail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Make sure you provide this for all adults in the home.</a:t>
            </a:r>
            <a:endParaRPr sz="1800"/>
          </a:p>
        </p:txBody>
      </p:sp>
      <p:sp>
        <p:nvSpPr>
          <p:cNvPr id="74" name="Google Shape;74;p15"/>
          <p:cNvSpPr txBox="1"/>
          <p:nvPr>
            <p:ph idx="2" type="body"/>
          </p:nvPr>
        </p:nvSpPr>
        <p:spPr>
          <a:xfrm>
            <a:off x="4832400" y="1171675"/>
            <a:ext cx="39999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Cast your vote for the Rental Restriction amendment.</a:t>
            </a:r>
            <a:endParaRPr sz="24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400"/>
          </a:p>
        </p:txBody>
      </p:sp>
      <p:pic>
        <p:nvPicPr>
          <p:cNvPr descr="Open ..."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1200" y="3373900"/>
            <a:ext cx="1418425" cy="14184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:Vote with check for v.svg" id="76" name="Google Shape;7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99851" y="2804775"/>
            <a:ext cx="2880150" cy="189460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5"/>
          <p:cNvSpPr txBox="1"/>
          <p:nvPr/>
        </p:nvSpPr>
        <p:spPr>
          <a:xfrm>
            <a:off x="7395075" y="289200"/>
            <a:ext cx="5949000" cy="6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Kim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2016 Year in Review</a:t>
            </a:r>
            <a:endParaRPr/>
          </a:p>
        </p:txBody>
      </p:sp>
      <p:sp>
        <p:nvSpPr>
          <p:cNvPr id="83" name="Google Shape;83;p16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Removed 12 dead trees on south side of common area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Planted 2 new trees in entrance island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Privacy Fence panel to hide irrigation pump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Board meetings reduced to every other month -Aug 2016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284 violation letters for the year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Approved 24 Architectural Requests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Ending 2016 with $1,300 more than last year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Annual HOA dues letter mailed earlier to allow more time to pay</a:t>
            </a:r>
            <a:endParaRPr sz="2000"/>
          </a:p>
        </p:txBody>
      </p:sp>
      <p:sp>
        <p:nvSpPr>
          <p:cNvPr id="84" name="Google Shape;84;p16"/>
          <p:cNvSpPr txBox="1"/>
          <p:nvPr/>
        </p:nvSpPr>
        <p:spPr>
          <a:xfrm>
            <a:off x="8082650" y="225325"/>
            <a:ext cx="5643300" cy="6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Rob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/>
          <p:nvPr>
            <p:ph type="title"/>
          </p:nvPr>
        </p:nvSpPr>
        <p:spPr>
          <a:xfrm>
            <a:off x="199075" y="313975"/>
            <a:ext cx="4045200" cy="133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2016 Year in Review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0" name="Google Shape;90;p17"/>
          <p:cNvSpPr txBox="1"/>
          <p:nvPr>
            <p:ph idx="1" type="subTitle"/>
          </p:nvPr>
        </p:nvSpPr>
        <p:spPr>
          <a:xfrm>
            <a:off x="199075" y="1988000"/>
            <a:ext cx="4045200" cy="272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New panel by pond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1" name="Google Shape;91;p17"/>
          <p:cNvSpPr txBox="1"/>
          <p:nvPr>
            <p:ph idx="2" type="body"/>
          </p:nvPr>
        </p:nvSpPr>
        <p:spPr>
          <a:xfrm>
            <a:off x="5000600" y="313975"/>
            <a:ext cx="3789300" cy="410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New trees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FullSizeRender.jpg" id="92" name="Google Shape;92;p17"/>
          <p:cNvPicPr preferRelativeResize="0"/>
          <p:nvPr/>
        </p:nvPicPr>
        <p:blipFill rotWithShape="1">
          <a:blip r:embed="rId3">
            <a:alphaModFix/>
          </a:blip>
          <a:srcRect b="5835" l="0" r="13464" t="27162"/>
          <a:stretch/>
        </p:blipFill>
        <p:spPr>
          <a:xfrm>
            <a:off x="1144250" y="2602801"/>
            <a:ext cx="2239900" cy="2110403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7"/>
          <p:cNvSpPr txBox="1"/>
          <p:nvPr/>
        </p:nvSpPr>
        <p:spPr>
          <a:xfrm>
            <a:off x="8077050" y="234675"/>
            <a:ext cx="5632500" cy="6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Melanie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elanie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20170117_161241.jpg" id="94" name="Google Shape;94;p17"/>
          <p:cNvPicPr preferRelativeResize="0"/>
          <p:nvPr/>
        </p:nvPicPr>
        <p:blipFill rotWithShape="1">
          <a:blip r:embed="rId4">
            <a:alphaModFix/>
          </a:blip>
          <a:srcRect b="-1088" l="-2856" r="7654" t="9655"/>
          <a:stretch/>
        </p:blipFill>
        <p:spPr>
          <a:xfrm>
            <a:off x="5876000" y="1051150"/>
            <a:ext cx="2038499" cy="3480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 txBox="1"/>
          <p:nvPr>
            <p:ph type="title"/>
          </p:nvPr>
        </p:nvSpPr>
        <p:spPr>
          <a:xfrm>
            <a:off x="248125" y="357475"/>
            <a:ext cx="4045200" cy="133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State of the HOA Report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0" name="Google Shape;100;p18"/>
          <p:cNvSpPr txBox="1"/>
          <p:nvPr>
            <p:ph idx="1" type="subTitle"/>
          </p:nvPr>
        </p:nvSpPr>
        <p:spPr>
          <a:xfrm>
            <a:off x="369600" y="1776049"/>
            <a:ext cx="4045200" cy="313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Times New Roman"/>
                <a:ea typeface="Times New Roman"/>
                <a:cs typeface="Times New Roman"/>
                <a:sym typeface="Times New Roman"/>
              </a:rPr>
              <a:t>Treasurer - Karen Ross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Review of 2016 budget/expenses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Proposed 2017 budget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200"/>
              <a:buChar char="●"/>
            </a:pPr>
            <a:r>
              <a:rPr b="1" lang="en" sz="1200">
                <a:solidFill>
                  <a:srgbClr val="1155CC"/>
                </a:solidFill>
              </a:rPr>
              <a:t>Annual Dues can be paid online now. Check the e-mail you received from Meridian. If paying by bank transfer there is no fee, pay with credit card there is a fee</a:t>
            </a:r>
            <a:endParaRPr b="1" sz="1200">
              <a:solidFill>
                <a:srgbClr val="1155CC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200"/>
              <a:buChar char="●"/>
            </a:pPr>
            <a:r>
              <a:rPr b="1" lang="en" sz="1200">
                <a:solidFill>
                  <a:srgbClr val="FF0000"/>
                </a:solidFill>
              </a:rPr>
              <a:t>Annual dues must be PHYSICALLY RECEIVED AT MERIDIAN by March 1st. </a:t>
            </a:r>
            <a:r>
              <a:rPr b="1" lang="en" sz="1200">
                <a:solidFill>
                  <a:srgbClr val="1155CC"/>
                </a:solidFill>
              </a:rPr>
              <a:t>(not in the mail)</a:t>
            </a:r>
            <a:endParaRPr b="1" sz="1200">
              <a:solidFill>
                <a:srgbClr val="1155CC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200"/>
              <a:buChar char="●"/>
            </a:pPr>
            <a:r>
              <a:rPr b="1" lang="en" sz="1200">
                <a:solidFill>
                  <a:srgbClr val="1155CC"/>
                </a:solidFill>
              </a:rPr>
              <a:t>As of January 1, 2017 homeowners will be responsible for the $200 fee that the HOA is charged when an issue is filed with the lawyer’s office</a:t>
            </a:r>
            <a:endParaRPr b="1" sz="1200">
              <a:solidFill>
                <a:srgbClr val="1155CC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200"/>
              <a:buChar char="●"/>
            </a:pPr>
            <a:r>
              <a:rPr b="1" lang="en" sz="1200">
                <a:solidFill>
                  <a:srgbClr val="1155CC"/>
                </a:solidFill>
              </a:rPr>
              <a:t>Funds remaining Dec 31, 2016 - $31,736 (NBI)</a:t>
            </a:r>
            <a:endParaRPr b="1" sz="1200">
              <a:solidFill>
                <a:srgbClr val="1155CC"/>
              </a:solidFill>
            </a:endParaRPr>
          </a:p>
        </p:txBody>
      </p:sp>
      <p:sp>
        <p:nvSpPr>
          <p:cNvPr id="101" name="Google Shape;101;p18"/>
          <p:cNvSpPr txBox="1"/>
          <p:nvPr>
            <p:ph idx="2" type="body"/>
          </p:nvPr>
        </p:nvSpPr>
        <p:spPr>
          <a:xfrm>
            <a:off x="4768000" y="104700"/>
            <a:ext cx="4191600" cy="4947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2016 HOA fees $300 / $81,900 expected income (273</a:t>
            </a:r>
            <a:r>
              <a:rPr lang="en"/>
              <a:t> </a:t>
            </a:r>
            <a:r>
              <a:rPr lang="en"/>
              <a:t>homes)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$1,350 late fees charged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$198 bad debt written off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2016 income - $86,384 (2016 and prior year past due balances)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2016 </a:t>
            </a:r>
            <a:r>
              <a:rPr lang="en"/>
              <a:t>Delinquencies</a:t>
            </a:r>
            <a:r>
              <a:rPr lang="en"/>
              <a:t> - $7,651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2016 Expenses $78,951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Lawn care / Common area $43,903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HOA Management $12,600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Legal Services $7,266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Utilities (Duke, Bargersville) $6,118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Insurance $3,076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Pond $2,797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Administrative $1,648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Irrigation $830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Community/Social $712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2017 Budget Revenue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7" name="Google Shape;107;p19"/>
          <p:cNvSpPr txBox="1"/>
          <p:nvPr>
            <p:ph idx="1" type="body"/>
          </p:nvPr>
        </p:nvSpPr>
        <p:spPr>
          <a:xfrm>
            <a:off x="311700" y="1171675"/>
            <a:ext cx="8437200" cy="370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HOA fees $300 / $81,900 expected income (273 homes)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NO change from 2016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Char char="○"/>
            </a:pPr>
            <a:r>
              <a:rPr b="1" lang="en" sz="1800">
                <a:solidFill>
                  <a:srgbClr val="FF0000"/>
                </a:solidFill>
              </a:rPr>
              <a:t>Due on March 1, 2017, or a $25 late fee will be assessed</a:t>
            </a:r>
            <a:endParaRPr b="1" sz="1800">
              <a:solidFill>
                <a:srgbClr val="FF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Bad Debt budget $2,000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Less than $200 written off in 2016 as of Nov 2016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Decisions made to write off debt based on cost to collect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Reserve Funding budget $3,600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Increase from $3,000 2016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Funds kept in reserve for future improvement projects</a:t>
            </a:r>
            <a:endParaRPr sz="18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4572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19"/>
          <p:cNvSpPr txBox="1"/>
          <p:nvPr/>
        </p:nvSpPr>
        <p:spPr>
          <a:xfrm>
            <a:off x="7890600" y="253275"/>
            <a:ext cx="5611200" cy="6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Karen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0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2017 Budget Expense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4" name="Google Shape;114;p20"/>
          <p:cNvSpPr txBox="1"/>
          <p:nvPr>
            <p:ph idx="1" type="body"/>
          </p:nvPr>
        </p:nvSpPr>
        <p:spPr>
          <a:xfrm>
            <a:off x="425350" y="1058225"/>
            <a:ext cx="8214300" cy="370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Lawn Care 			$39,720 			52.1%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Mgt Fee 				$12,600				16.5%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Utilities 				$6,500				8.5%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Legal Services 		$5,000				6.6%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Pond Maint. 			$3,200				4.2%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Insurance 			$3,200				4.2%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Common Area Maint.	$2,000				2.6%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Postage/Copies		$1,400				1.8%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Irrigation			$900				1.2%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Social/Community	$800				1.0%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Welcome				$500				0.7%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Misc Admin			$480				0.6%</a:t>
            </a:r>
            <a:endParaRPr sz="18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4572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20"/>
          <p:cNvSpPr txBox="1"/>
          <p:nvPr/>
        </p:nvSpPr>
        <p:spPr>
          <a:xfrm>
            <a:off x="7793175" y="224050"/>
            <a:ext cx="5611200" cy="6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Karen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1"/>
          <p:cNvSpPr txBox="1"/>
          <p:nvPr>
            <p:ph type="title"/>
          </p:nvPr>
        </p:nvSpPr>
        <p:spPr>
          <a:xfrm>
            <a:off x="311700" y="45387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2017 Budget Expense</a:t>
            </a:r>
            <a:r>
              <a:rPr lang="en"/>
              <a:t> </a:t>
            </a:r>
            <a:endParaRPr/>
          </a:p>
        </p:txBody>
      </p:sp>
      <p:pic>
        <p:nvPicPr>
          <p:cNvPr descr="2016 budget graph.JPG" id="121" name="Google Shape;12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0650" y="1121775"/>
            <a:ext cx="7255771" cy="3780475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1"/>
          <p:cNvSpPr txBox="1"/>
          <p:nvPr/>
        </p:nvSpPr>
        <p:spPr>
          <a:xfrm>
            <a:off x="7793175" y="263025"/>
            <a:ext cx="5611200" cy="6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Karen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aperback">
  <a:themeElements>
    <a:clrScheme name="Paperback">
      <a:dk1>
        <a:srgbClr val="000000"/>
      </a:dk1>
      <a:lt1>
        <a:srgbClr val="FFFFFF"/>
      </a:lt1>
      <a:dk2>
        <a:srgbClr val="00695C"/>
      </a:dk2>
      <a:lt2>
        <a:srgbClr val="26A69A"/>
      </a:lt2>
      <a:accent1>
        <a:srgbClr val="FFFBF0"/>
      </a:accent1>
      <a:accent2>
        <a:srgbClr val="B7B7B7"/>
      </a:accent2>
      <a:accent3>
        <a:srgbClr val="FB8C00"/>
      </a:accent3>
      <a:accent4>
        <a:srgbClr val="80CBC4"/>
      </a:accent4>
      <a:accent5>
        <a:srgbClr val="AF4345"/>
      </a:accent5>
      <a:accent6>
        <a:srgbClr val="F58F8F"/>
      </a:accent6>
      <a:hlink>
        <a:srgbClr val="AF4345"/>
      </a:hlink>
      <a:folHlink>
        <a:srgbClr val="AF43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