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6858000" cy="9144000"/>
  <p:embeddedFontLst>
    <p:embeddedFont>
      <p:font typeface="Old Standard TT"/>
      <p:regular r:id="rId20"/>
      <p:bold r:id="rId21"/>
      <p: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ldStandardTT-regular.fntdata"/><Relationship Id="rId11" Type="http://schemas.openxmlformats.org/officeDocument/2006/relationships/slide" Target="slides/slide7.xml"/><Relationship Id="rId22" Type="http://schemas.openxmlformats.org/officeDocument/2006/relationships/font" Target="fonts/OldStandardTT-italic.fntdata"/><Relationship Id="rId10" Type="http://schemas.openxmlformats.org/officeDocument/2006/relationships/slide" Target="slides/slide6.xml"/><Relationship Id="rId21" Type="http://schemas.openxmlformats.org/officeDocument/2006/relationships/font" Target="fonts/OldStandardTT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bf3fbd30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bf3fbd3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bf3fbd3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fbf3fbd3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bf3fbd3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fbf3fbd3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bf3fbd3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fbf3fbd3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d656d922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d656d922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bf3fbd30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bf3fbd30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fd656d9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fd656d9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fd656d92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fd656d92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d656d922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fd656d922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d656d922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d656d922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d656d922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d656d922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d656d922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d656d922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bf3fbd3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bf3fbd3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bf3fbd3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bf3fbd3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cgwakefield.com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23.png"/><Relationship Id="rId6" Type="http://schemas.openxmlformats.org/officeDocument/2006/relationships/image" Target="../media/image10.png"/><Relationship Id="rId7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cgwakefield.com" TargetMode="External"/><Relationship Id="rId4" Type="http://schemas.openxmlformats.org/officeDocument/2006/relationships/image" Target="../media/image1.jpg"/><Relationship Id="rId5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9.jpg"/><Relationship Id="rId5" Type="http://schemas.openxmlformats.org/officeDocument/2006/relationships/image" Target="../media/image21.jpg"/><Relationship Id="rId6" Type="http://schemas.openxmlformats.org/officeDocument/2006/relationships/image" Target="../media/image20.jpg"/><Relationship Id="rId7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cgwakefield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Times New Roman"/>
                <a:ea typeface="Times New Roman"/>
                <a:cs typeface="Times New Roman"/>
                <a:sym typeface="Times New Roman"/>
              </a:rPr>
              <a:t>Wakefield HOA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Annual Meeting - January 19, 2016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265500" y="329025"/>
            <a:ext cx="4045200" cy="92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Items that no longer need approval.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22"/>
          <p:cNvSpPr txBox="1"/>
          <p:nvPr>
            <p:ph idx="1" type="subTitle"/>
          </p:nvPr>
        </p:nvSpPr>
        <p:spPr>
          <a:xfrm>
            <a:off x="265500" y="1255425"/>
            <a:ext cx="4045200" cy="4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Change in color scheme of house if it is on the approved color list.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" sz="1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www.cgwakefield.com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 “Architectural” tab.)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Architectural Shingles, any color that is on approved list.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Removal of dead, overgrown, or undesired plantings.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Prefabricated playsets or playhouses that fit guidelines.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2402" y="2969650"/>
            <a:ext cx="1842098" cy="12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4475" y="684474"/>
            <a:ext cx="2083680" cy="124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5700" y="684475"/>
            <a:ext cx="1581381" cy="12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3575" y="2819825"/>
            <a:ext cx="1395950" cy="139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265500" y="329025"/>
            <a:ext cx="4045200" cy="92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Items that no longer need approval. (ctd.)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23"/>
          <p:cNvSpPr txBox="1"/>
          <p:nvPr>
            <p:ph idx="1" type="subTitle"/>
          </p:nvPr>
        </p:nvSpPr>
        <p:spPr>
          <a:xfrm>
            <a:off x="265500" y="1591000"/>
            <a:ext cx="4045200" cy="29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Prefabricated pergolas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Temporary gazebos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Retractable awnings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ALL must be in backyard ONLY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913" y="301567"/>
            <a:ext cx="1578600" cy="14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7625" y="2388750"/>
            <a:ext cx="1493475" cy="14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4577" y="301563"/>
            <a:ext cx="1596473" cy="14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242350" y="242575"/>
            <a:ext cx="4045200" cy="69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Trash &amp; Storage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24"/>
          <p:cNvSpPr txBox="1"/>
          <p:nvPr>
            <p:ph idx="1" type="subTitle"/>
          </p:nvPr>
        </p:nvSpPr>
        <p:spPr>
          <a:xfrm>
            <a:off x="282850" y="1114299"/>
            <a:ext cx="4045200" cy="32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Compost bins in backyard allowed.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 partition behind house to store trash hoppers and wood piles.  Must fill out an ACC request and get approval.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Deck boxes allowed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450" y="335225"/>
            <a:ext cx="1439275" cy="10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7350" y="304250"/>
            <a:ext cx="1155800" cy="11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9888" y="1736975"/>
            <a:ext cx="2351849" cy="134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7613" y="3394500"/>
            <a:ext cx="1476375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242350" y="242575"/>
            <a:ext cx="4045200" cy="60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Fencing guidelines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5"/>
          <p:cNvSpPr txBox="1"/>
          <p:nvPr>
            <p:ph idx="1" type="subTitle"/>
          </p:nvPr>
        </p:nvSpPr>
        <p:spPr>
          <a:xfrm>
            <a:off x="317575" y="813450"/>
            <a:ext cx="4045200" cy="39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Black chain link rules stay the same.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ALL fencing must still have ACC approval.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Pool fencing clarified, ASTM covers added.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Picket fencing: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More styles allowed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Vinyl allowed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Colors-untreated wood, white, or wood colored stain.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913" y="434688"/>
            <a:ext cx="14001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725" y="434700"/>
            <a:ext cx="17145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2613" y="2318988"/>
            <a:ext cx="16287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1525" y="2314238"/>
            <a:ext cx="18669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265500" y="623100"/>
            <a:ext cx="4045200" cy="95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2016 Goals</a:t>
            </a:r>
            <a:endParaRPr/>
          </a:p>
        </p:txBody>
      </p:sp>
      <p:sp>
        <p:nvSpPr>
          <p:cNvPr id="163" name="Google Shape;163;p26"/>
          <p:cNvSpPr txBox="1"/>
          <p:nvPr>
            <p:ph idx="1" type="subTitle"/>
          </p:nvPr>
        </p:nvSpPr>
        <p:spPr>
          <a:xfrm>
            <a:off x="311175" y="2044000"/>
            <a:ext cx="4045200" cy="20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 Souchon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Removal and replacement of dead trees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Walking Path Upgrades</a:t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575" y="1274126"/>
            <a:ext cx="4461257" cy="20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490250" y="526350"/>
            <a:ext cx="8130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latin typeface="Times New Roman"/>
                <a:ea typeface="Times New Roman"/>
                <a:cs typeface="Times New Roman"/>
                <a:sym typeface="Times New Roman"/>
              </a:rPr>
              <a:t>Final Thoughts</a:t>
            </a:r>
            <a:endParaRPr sz="30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AutoNum type="arabicPeriod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Crime Watch Flyer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AutoNum type="arabicPeriod"/>
            </a:pPr>
            <a:r>
              <a:rPr b="1" i="1" lang="en" sz="3000">
                <a:latin typeface="Times New Roman"/>
                <a:ea typeface="Times New Roman"/>
                <a:cs typeface="Times New Roman"/>
                <a:sym typeface="Times New Roman"/>
              </a:rPr>
              <a:t>Open Floor for homeowners</a:t>
            </a:r>
            <a:endParaRPr b="1" i="1"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AutoNum type="arabicPeriod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When in doubt, ALWAYS call Meridian Management. Tom and Sam are very friendly and helpful!!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AutoNum type="arabicPeriod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Close the meeting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Current Board Members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Ron Pitcock - President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Steve Pappas - Vice President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Karen Ross - Treasurer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Angie Wall - Secretary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Melanie Piper - Member-At-Large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Kim Duffie - Member-At-Large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Rob Souchon - Member-At-Large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199075" y="313975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2015 Year in Review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5"/>
          <p:cNvSpPr txBox="1"/>
          <p:nvPr>
            <p:ph idx="1" type="subTitle"/>
          </p:nvPr>
        </p:nvSpPr>
        <p:spPr>
          <a:xfrm>
            <a:off x="199075" y="1988000"/>
            <a:ext cx="4045200" cy="27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New Management Company: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Meridian Management Co.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(All contact information can be found at 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www.cgwakefield.com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under the “Resources” tab.)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Welcoming Committee Baskets-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Pam Rockwell &amp; Lyssa Briscoe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5"/>
          <p:cNvSpPr txBox="1"/>
          <p:nvPr>
            <p:ph idx="2" type="body"/>
          </p:nvPr>
        </p:nvSpPr>
        <p:spPr>
          <a:xfrm>
            <a:off x="4939500" y="313975"/>
            <a:ext cx="2567400" cy="4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Owner: Tom Spencer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Our Property Manager: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Sam LeStourgeon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If you ever have a question or concern, PLEASE call Sam.  He and Tom are very easy to work with, very understanding, and are very professional about getting things done politely, and promptly.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" name="Google Shape;74;p15" title="Tom_Spencer"/>
          <p:cNvPicPr preferRelativeResize="0"/>
          <p:nvPr/>
        </p:nvPicPr>
        <p:blipFill rotWithShape="1">
          <a:blip r:embed="rId4">
            <a:alphaModFix/>
          </a:blip>
          <a:srcRect b="19211" l="0" r="0" t="0"/>
          <a:stretch/>
        </p:blipFill>
        <p:spPr>
          <a:xfrm>
            <a:off x="7722975" y="313975"/>
            <a:ext cx="993300" cy="93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m LeStourgeon" id="75" name="Google Shape;75;p15"/>
          <p:cNvPicPr preferRelativeResize="0"/>
          <p:nvPr/>
        </p:nvPicPr>
        <p:blipFill rotWithShape="1">
          <a:blip r:embed="rId5">
            <a:alphaModFix/>
          </a:blip>
          <a:srcRect b="17219" l="0" r="12056" t="900"/>
          <a:stretch/>
        </p:blipFill>
        <p:spPr>
          <a:xfrm>
            <a:off x="7670725" y="1382350"/>
            <a:ext cx="1097800" cy="102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242350" y="29110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Upgrade to Potomac Park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294425" y="1581800"/>
            <a:ext cx="4045200" cy="28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Organized by: Melanie Piper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Bench with shade canopy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T-swings for 3yrs and under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Teeter-totter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Balance Beam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New round picnic table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Rebuild of old picnic table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Addition of new mulch up to code 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(Please remind older children not to climb on the baby swings or canopy. Thanks!)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New foot bridge on walking path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19481" l="0" r="0" t="24954"/>
          <a:stretch/>
        </p:blipFill>
        <p:spPr>
          <a:xfrm>
            <a:off x="5032225" y="2037413"/>
            <a:ext cx="1923375" cy="10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b="22240" l="0" r="0" t="18859"/>
          <a:stretch/>
        </p:blipFill>
        <p:spPr>
          <a:xfrm>
            <a:off x="7176453" y="225463"/>
            <a:ext cx="1570199" cy="16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5">
            <a:alphaModFix/>
          </a:blip>
          <a:srcRect b="16624" l="0" r="0" t="19947"/>
          <a:stretch/>
        </p:blipFill>
        <p:spPr>
          <a:xfrm>
            <a:off x="5032213" y="291100"/>
            <a:ext cx="1422700" cy="16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6">
            <a:alphaModFix/>
          </a:blip>
          <a:srcRect b="40587" l="0" r="0" t="24783"/>
          <a:stretch/>
        </p:blipFill>
        <p:spPr>
          <a:xfrm>
            <a:off x="7234498" y="2211724"/>
            <a:ext cx="1454100" cy="89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7">
            <a:alphaModFix/>
          </a:blip>
          <a:srcRect b="13723" l="0" r="0" t="15465"/>
          <a:stretch/>
        </p:blipFill>
        <p:spPr>
          <a:xfrm>
            <a:off x="6325400" y="3352602"/>
            <a:ext cx="1422700" cy="111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Election of New Board Members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Up for Re-election: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Steve Pappas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Angie Wall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Rob Souchon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Open position for 2016 only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(re-elect Jan. 2017)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Open position for 2016-2017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(re-elect Jan. 2018)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7"/>
          <p:cNvSpPr txBox="1"/>
          <p:nvPr>
            <p:ph idx="2" type="body"/>
          </p:nvPr>
        </p:nvSpPr>
        <p:spPr>
          <a:xfrm>
            <a:off x="4504200" y="1171675"/>
            <a:ext cx="43281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Call for volunteers to run for the board.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One minute speech from each candidate.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Vote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Vote count by Meridian and a volunteer homeowner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Introduction of the new 2016 Board.</a:t>
            </a:r>
            <a:r>
              <a:rPr lang="en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248125" y="106860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State of the HOA Report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Google Shape;99;p18"/>
          <p:cNvSpPr txBox="1"/>
          <p:nvPr>
            <p:ph idx="1" type="subTitle"/>
          </p:nvPr>
        </p:nvSpPr>
        <p:spPr>
          <a:xfrm>
            <a:off x="311175" y="269175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Treasurer - Karen Ross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Review of 2015 budget/expenses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Proposed 2016 budget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8"/>
          <p:cNvSpPr txBox="1"/>
          <p:nvPr>
            <p:ph idx="2" type="body"/>
          </p:nvPr>
        </p:nvSpPr>
        <p:spPr>
          <a:xfrm>
            <a:off x="4768000" y="476750"/>
            <a:ext cx="4191600" cy="443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2015 HOA fees $275 / $75,075 expected income (273 homes)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2015 income rec’d - $76, 280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2015 - Dues Receivable - $8,668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2015 Expenses $76,379 (based on actual payments)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Lawn care $35,225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HOA Management $9,878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Utilities (Duke, Bargersville) $5,807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Insurance $3,130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Pond/Irrigation $2,674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Legal $2,568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Administrative $1,802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Playground upgrade $14,330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Welcome Committee $ 487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2016 Budget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171675"/>
            <a:ext cx="3999900" cy="3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2016 HOA fees $300 / $81,900 expected income (273 homes)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Bad debt / Reserve funding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2016 Expenses $76,900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Grounds Maint $46,572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HOA Management $12,600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Utilities (Duke, Bargersville) $7,400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Insurance $3,133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Legal $4,000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Administrative $1,500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</a:pPr>
            <a:r>
              <a:t/>
            </a:r>
            <a:endParaRPr/>
          </a:p>
        </p:txBody>
      </p:sp>
      <p:sp>
        <p:nvSpPr>
          <p:cNvPr id="107" name="Google Shape;107;p19"/>
          <p:cNvSpPr txBox="1"/>
          <p:nvPr>
            <p:ph idx="2" type="body"/>
          </p:nvPr>
        </p:nvSpPr>
        <p:spPr>
          <a:xfrm>
            <a:off x="4382525" y="1058225"/>
            <a:ext cx="4666800" cy="38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HOA Dues Increase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Constant at $275 for a number of years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Future special projects need to be funded - walking path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Need to keep reserve for unanticipated repairs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Highlights of 2015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Playground improvement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Welcome Committee, Newsletter / magnet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Irrigation using pond water, installed in 2014 but we see the results now in reduced water utility cost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Highlights of 2016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Dead tree removal and replacement $2,850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Timely dues collection efforts for past due balances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490250" y="352925"/>
            <a:ext cx="8337000" cy="42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latin typeface="Times New Roman"/>
                <a:ea typeface="Times New Roman"/>
                <a:cs typeface="Times New Roman"/>
                <a:sym typeface="Times New Roman"/>
              </a:rPr>
              <a:t>Revision of the Rules &amp; Regulations</a:t>
            </a:r>
            <a:endParaRPr sz="48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Kim Duffie, Steve Pappas, Karen Ross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Times New Roman"/>
                <a:ea typeface="Times New Roman"/>
                <a:cs typeface="Times New Roman"/>
                <a:sym typeface="Times New Roman"/>
              </a:rPr>
              <a:t>IMPORTANT: The Rules and Regulations have </a:t>
            </a:r>
            <a:r>
              <a:rPr lang="en" sz="3600" u="sng">
                <a:latin typeface="Times New Roman"/>
                <a:ea typeface="Times New Roman"/>
                <a:cs typeface="Times New Roman"/>
                <a:sym typeface="Times New Roman"/>
              </a:rPr>
              <a:t>NOT</a:t>
            </a:r>
            <a:r>
              <a:rPr lang="en" sz="3600">
                <a:latin typeface="Times New Roman"/>
                <a:ea typeface="Times New Roman"/>
                <a:cs typeface="Times New Roman"/>
                <a:sym typeface="Times New Roman"/>
              </a:rPr>
              <a:t> been finalized so please follow the original Rules &amp; Regs and Covenants until further notice.  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Architectural Change Request Procedures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Categories have been added and clarified as to what does and does NOT need approval.  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Fencing Guidelines have also been updated.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All forms can be found on </a:t>
            </a:r>
            <a:r>
              <a:rPr lang="en" sz="3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www.CGWakefield.com</a:t>
            </a: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 and submitted to Meridian Management via e-mail.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