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Old Standard TT" charset="0"/>
      <p:regular r:id="rId24"/>
      <p:bold r:id="rId25"/>
      <p: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64" d="100"/>
          <a:sy n="164" d="100"/>
        </p:scale>
        <p:origin x="-114" y="-11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00"/>
            <a:ext cx="9144000" cy="17117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cxnSp>
        <p:nvCxnSpPr>
          <p:cNvPr id="11" name="Shape 11"/>
          <p:cNvCxnSpPr/>
          <p:nvPr/>
        </p:nvCxnSpPr>
        <p:spPr>
          <a:xfrm>
            <a:off x="641934" y="3597500"/>
            <a:ext cx="390299" cy="0"/>
          </a:xfrm>
          <a:prstGeom prst="straightConnector1">
            <a:avLst/>
          </a:prstGeom>
          <a:noFill/>
          <a:ln w="28575" cap="flat" cmpd="sng">
            <a:solidFill>
              <a:schemeClr val="accent1"/>
            </a:solidFill>
            <a:prstDash val="solid"/>
            <a:round/>
            <a:headEnd type="none" w="med" len="med"/>
            <a:tailEnd type="none" w="med" len="med"/>
          </a:ln>
        </p:spPr>
      </p:cxnSp>
      <p:sp>
        <p:nvSpPr>
          <p:cNvPr id="12" name="Shape 12"/>
          <p:cNvSpPr txBox="1">
            <a:spLocks noGrp="1"/>
          </p:cNvSpPr>
          <p:nvPr>
            <p:ph type="ctrTitle"/>
          </p:nvPr>
        </p:nvSpPr>
        <p:spPr>
          <a:xfrm>
            <a:off x="512700" y="1893300"/>
            <a:ext cx="8118599" cy="1522800"/>
          </a:xfrm>
          <a:prstGeom prst="rect">
            <a:avLst/>
          </a:prstGeom>
        </p:spPr>
        <p:txBody>
          <a:bodyPr lIns="91425" tIns="91425" rIns="91425" bIns="91425" anchor="b" anchorCtr="0"/>
          <a:lstStyle>
            <a:lvl1pPr lvl="0">
              <a:spcBef>
                <a:spcPts val="0"/>
              </a:spcBef>
              <a:buClr>
                <a:schemeClr val="accent1"/>
              </a:buClr>
              <a:buSzPct val="100000"/>
              <a:defRPr sz="4200">
                <a:solidFill>
                  <a:schemeClr val="accent1"/>
                </a:solidFill>
              </a:defRPr>
            </a:lvl1pPr>
            <a:lvl2pPr lvl="1">
              <a:spcBef>
                <a:spcPts val="0"/>
              </a:spcBef>
              <a:buClr>
                <a:schemeClr val="accent1"/>
              </a:buClr>
              <a:buSzPct val="100000"/>
              <a:defRPr sz="4200">
                <a:solidFill>
                  <a:schemeClr val="accent1"/>
                </a:solidFill>
              </a:defRPr>
            </a:lvl2pPr>
            <a:lvl3pPr lvl="2">
              <a:spcBef>
                <a:spcPts val="0"/>
              </a:spcBef>
              <a:buClr>
                <a:schemeClr val="accent1"/>
              </a:buClr>
              <a:buSzPct val="100000"/>
              <a:defRPr sz="4200">
                <a:solidFill>
                  <a:schemeClr val="accent1"/>
                </a:solidFill>
              </a:defRPr>
            </a:lvl3pPr>
            <a:lvl4pPr lvl="3">
              <a:spcBef>
                <a:spcPts val="0"/>
              </a:spcBef>
              <a:buClr>
                <a:schemeClr val="accent1"/>
              </a:buClr>
              <a:buSzPct val="100000"/>
              <a:defRPr sz="4200">
                <a:solidFill>
                  <a:schemeClr val="accent1"/>
                </a:solidFill>
              </a:defRPr>
            </a:lvl4pPr>
            <a:lvl5pPr lvl="4">
              <a:spcBef>
                <a:spcPts val="0"/>
              </a:spcBef>
              <a:buClr>
                <a:schemeClr val="accent1"/>
              </a:buClr>
              <a:buSzPct val="100000"/>
              <a:defRPr sz="4200">
                <a:solidFill>
                  <a:schemeClr val="accent1"/>
                </a:solidFill>
              </a:defRPr>
            </a:lvl5pPr>
            <a:lvl6pPr lvl="5">
              <a:spcBef>
                <a:spcPts val="0"/>
              </a:spcBef>
              <a:buClr>
                <a:schemeClr val="accent1"/>
              </a:buClr>
              <a:buSzPct val="100000"/>
              <a:defRPr sz="4200">
                <a:solidFill>
                  <a:schemeClr val="accent1"/>
                </a:solidFill>
              </a:defRPr>
            </a:lvl6pPr>
            <a:lvl7pPr lvl="6">
              <a:spcBef>
                <a:spcPts val="0"/>
              </a:spcBef>
              <a:buClr>
                <a:schemeClr val="accent1"/>
              </a:buClr>
              <a:buSzPct val="100000"/>
              <a:defRPr sz="4200">
                <a:solidFill>
                  <a:schemeClr val="accent1"/>
                </a:solidFill>
              </a:defRPr>
            </a:lvl7pPr>
            <a:lvl8pPr lvl="7">
              <a:spcBef>
                <a:spcPts val="0"/>
              </a:spcBef>
              <a:buClr>
                <a:schemeClr val="accent1"/>
              </a:buClr>
              <a:buSzPct val="100000"/>
              <a:defRPr sz="4200">
                <a:solidFill>
                  <a:schemeClr val="accent1"/>
                </a:solidFill>
              </a:defRPr>
            </a:lvl8pPr>
            <a:lvl9pPr lvl="8">
              <a:spcBef>
                <a:spcPts val="0"/>
              </a:spcBef>
              <a:buClr>
                <a:schemeClr val="accent1"/>
              </a:buClr>
              <a:buSzPct val="100000"/>
              <a:defRPr sz="4200">
                <a:solidFill>
                  <a:schemeClr val="accent1"/>
                </a:solidFill>
              </a:defRPr>
            </a:lvl9pPr>
          </a:lstStyle>
          <a:p>
            <a:endParaRPr/>
          </a:p>
        </p:txBody>
      </p:sp>
      <p:sp>
        <p:nvSpPr>
          <p:cNvPr id="13" name="Shape 13"/>
          <p:cNvSpPr txBox="1">
            <a:spLocks noGrp="1"/>
          </p:cNvSpPr>
          <p:nvPr>
            <p:ph type="subTitle" idx="1"/>
          </p:nvPr>
        </p:nvSpPr>
        <p:spPr>
          <a:xfrm>
            <a:off x="512700" y="3840639"/>
            <a:ext cx="8118599" cy="787499"/>
          </a:xfrm>
          <a:prstGeom prst="rect">
            <a:avLst/>
          </a:prstGeom>
        </p:spPr>
        <p:txBody>
          <a:bodyPr lIns="91425" tIns="91425" rIns="91425" bIns="91425" anchor="t" anchorCtr="0"/>
          <a:lstStyle>
            <a:lvl1pPr lvl="0">
              <a:lnSpc>
                <a:spcPct val="100000"/>
              </a:lnSpc>
              <a:spcBef>
                <a:spcPts val="0"/>
              </a:spcBef>
              <a:spcAft>
                <a:spcPts val="0"/>
              </a:spcAft>
              <a:buClr>
                <a:schemeClr val="accent2"/>
              </a:buClr>
              <a:buSzPct val="100000"/>
              <a:buNone/>
              <a:defRPr sz="2400">
                <a:solidFill>
                  <a:schemeClr val="accent2"/>
                </a:solidFill>
              </a:defRPr>
            </a:lvl1pPr>
            <a:lvl2pPr lvl="1">
              <a:lnSpc>
                <a:spcPct val="100000"/>
              </a:lnSpc>
              <a:spcBef>
                <a:spcPts val="0"/>
              </a:spcBef>
              <a:spcAft>
                <a:spcPts val="0"/>
              </a:spcAft>
              <a:buClr>
                <a:schemeClr val="accent2"/>
              </a:buClr>
              <a:buSzPct val="100000"/>
              <a:buNone/>
              <a:defRPr sz="2400">
                <a:solidFill>
                  <a:schemeClr val="accent2"/>
                </a:solidFill>
              </a:defRPr>
            </a:lvl2pPr>
            <a:lvl3pPr lvl="2">
              <a:lnSpc>
                <a:spcPct val="100000"/>
              </a:lnSpc>
              <a:spcBef>
                <a:spcPts val="0"/>
              </a:spcBef>
              <a:spcAft>
                <a:spcPts val="0"/>
              </a:spcAft>
              <a:buClr>
                <a:schemeClr val="accent2"/>
              </a:buClr>
              <a:buSzPct val="100000"/>
              <a:buNone/>
              <a:defRPr sz="2400">
                <a:solidFill>
                  <a:schemeClr val="accent2"/>
                </a:solidFill>
              </a:defRPr>
            </a:lvl3pPr>
            <a:lvl4pPr lvl="3">
              <a:lnSpc>
                <a:spcPct val="100000"/>
              </a:lnSpc>
              <a:spcBef>
                <a:spcPts val="0"/>
              </a:spcBef>
              <a:spcAft>
                <a:spcPts val="0"/>
              </a:spcAft>
              <a:buClr>
                <a:schemeClr val="accent2"/>
              </a:buClr>
              <a:buSzPct val="100000"/>
              <a:buNone/>
              <a:defRPr sz="2400">
                <a:solidFill>
                  <a:schemeClr val="accent2"/>
                </a:solidFill>
              </a:defRPr>
            </a:lvl4pPr>
            <a:lvl5pPr lvl="4">
              <a:lnSpc>
                <a:spcPct val="100000"/>
              </a:lnSpc>
              <a:spcBef>
                <a:spcPts val="0"/>
              </a:spcBef>
              <a:spcAft>
                <a:spcPts val="0"/>
              </a:spcAft>
              <a:buClr>
                <a:schemeClr val="accent2"/>
              </a:buClr>
              <a:buSzPct val="100000"/>
              <a:buNone/>
              <a:defRPr sz="2400">
                <a:solidFill>
                  <a:schemeClr val="accent2"/>
                </a:solidFill>
              </a:defRPr>
            </a:lvl5pPr>
            <a:lvl6pPr lvl="5">
              <a:lnSpc>
                <a:spcPct val="100000"/>
              </a:lnSpc>
              <a:spcBef>
                <a:spcPts val="0"/>
              </a:spcBef>
              <a:spcAft>
                <a:spcPts val="0"/>
              </a:spcAft>
              <a:buClr>
                <a:schemeClr val="accent2"/>
              </a:buClr>
              <a:buSzPct val="100000"/>
              <a:buNone/>
              <a:defRPr sz="2400">
                <a:solidFill>
                  <a:schemeClr val="accent2"/>
                </a:solidFill>
              </a:defRPr>
            </a:lvl6pPr>
            <a:lvl7pPr lvl="6">
              <a:lnSpc>
                <a:spcPct val="100000"/>
              </a:lnSpc>
              <a:spcBef>
                <a:spcPts val="0"/>
              </a:spcBef>
              <a:spcAft>
                <a:spcPts val="0"/>
              </a:spcAft>
              <a:buClr>
                <a:schemeClr val="accent2"/>
              </a:buClr>
              <a:buSzPct val="100000"/>
              <a:buNone/>
              <a:defRPr sz="2400">
                <a:solidFill>
                  <a:schemeClr val="accent2"/>
                </a:solidFill>
              </a:defRPr>
            </a:lvl7pPr>
            <a:lvl8pPr lvl="7">
              <a:lnSpc>
                <a:spcPct val="100000"/>
              </a:lnSpc>
              <a:spcBef>
                <a:spcPts val="0"/>
              </a:spcBef>
              <a:spcAft>
                <a:spcPts val="0"/>
              </a:spcAft>
              <a:buClr>
                <a:schemeClr val="accent2"/>
              </a:buClr>
              <a:buSzPct val="100000"/>
              <a:buNone/>
              <a:defRPr sz="2400">
                <a:solidFill>
                  <a:schemeClr val="accent2"/>
                </a:solidFill>
              </a:defRPr>
            </a:lvl8pPr>
            <a:lvl9pPr lvl="8">
              <a:lnSpc>
                <a:spcPct val="100000"/>
              </a:lnSpc>
              <a:spcBef>
                <a:spcPts val="0"/>
              </a:spcBef>
              <a:spcAft>
                <a:spcPts val="0"/>
              </a:spcAft>
              <a:buClr>
                <a:schemeClr val="accent2"/>
              </a:buClr>
              <a:buSzPct val="100000"/>
              <a:buNone/>
              <a:defRPr sz="2400">
                <a:solidFill>
                  <a:schemeClr val="accent2"/>
                </a:solidFill>
              </a:defRPr>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pPr lvl="0">
                <a:spcBef>
                  <a:spcPts val="0"/>
                </a:spcBef>
                <a:buNone/>
              </a:pPr>
              <a:t>‹#›</a:t>
            </a:fld>
            <a:endParaRPr lang="en">
              <a:solidFill>
                <a:schemeClr val="accen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039650"/>
            <a:ext cx="8520599" cy="2106299"/>
          </a:xfrm>
          <a:prstGeom prst="rect">
            <a:avLst/>
          </a:prstGeom>
        </p:spPr>
        <p:txBody>
          <a:bodyPr lIns="91425" tIns="91425" rIns="91425" bIns="91425" anchor="b"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51" name="Shape 51"/>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641934" y="3597500"/>
            <a:ext cx="390299" cy="0"/>
          </a:xfrm>
          <a:prstGeom prst="straightConnector1">
            <a:avLst/>
          </a:prstGeom>
          <a:noFill/>
          <a:ln w="28575" cap="flat" cmpd="sng">
            <a:solidFill>
              <a:schemeClr val="lt2"/>
            </a:solidFill>
            <a:prstDash val="solid"/>
            <a:round/>
            <a:headEnd type="none" w="med" len="med"/>
            <a:tailEnd type="none" w="med" len="med"/>
          </a:ln>
        </p:spPr>
      </p:cxnSp>
      <p:sp>
        <p:nvSpPr>
          <p:cNvPr id="17" name="Shape 17"/>
          <p:cNvSpPr txBox="1">
            <a:spLocks noGrp="1"/>
          </p:cNvSpPr>
          <p:nvPr>
            <p:ph type="title"/>
          </p:nvPr>
        </p:nvSpPr>
        <p:spPr>
          <a:xfrm>
            <a:off x="512700" y="1893300"/>
            <a:ext cx="8118599" cy="1522800"/>
          </a:xfrm>
          <a:prstGeom prst="rect">
            <a:avLst/>
          </a:prstGeom>
        </p:spPr>
        <p:txBody>
          <a:bodyPr lIns="91425" tIns="91425" rIns="91425" bIns="91425" anchor="b" anchorCtr="0"/>
          <a:lstStyle>
            <a:lvl1pPr lvl="0">
              <a:spcBef>
                <a:spcPts val="0"/>
              </a:spcBef>
              <a:buClr>
                <a:schemeClr val="accent1"/>
              </a:buClr>
              <a:buSzPct val="100000"/>
              <a:defRPr sz="6000">
                <a:solidFill>
                  <a:schemeClr val="accent1"/>
                </a:solidFill>
              </a:defRPr>
            </a:lvl1pPr>
            <a:lvl2pPr lvl="1">
              <a:spcBef>
                <a:spcPts val="0"/>
              </a:spcBef>
              <a:buClr>
                <a:schemeClr val="accent1"/>
              </a:buClr>
              <a:buSzPct val="100000"/>
              <a:defRPr sz="6000">
                <a:solidFill>
                  <a:schemeClr val="accent1"/>
                </a:solidFill>
              </a:defRPr>
            </a:lvl2pPr>
            <a:lvl3pPr lvl="2">
              <a:spcBef>
                <a:spcPts val="0"/>
              </a:spcBef>
              <a:buClr>
                <a:schemeClr val="accent1"/>
              </a:buClr>
              <a:buSzPct val="100000"/>
              <a:defRPr sz="6000">
                <a:solidFill>
                  <a:schemeClr val="accent1"/>
                </a:solidFill>
              </a:defRPr>
            </a:lvl3pPr>
            <a:lvl4pPr lvl="3">
              <a:spcBef>
                <a:spcPts val="0"/>
              </a:spcBef>
              <a:buClr>
                <a:schemeClr val="accent1"/>
              </a:buClr>
              <a:buSzPct val="100000"/>
              <a:defRPr sz="6000">
                <a:solidFill>
                  <a:schemeClr val="accent1"/>
                </a:solidFill>
              </a:defRPr>
            </a:lvl4pPr>
            <a:lvl5pPr lvl="4">
              <a:spcBef>
                <a:spcPts val="0"/>
              </a:spcBef>
              <a:buClr>
                <a:schemeClr val="accent1"/>
              </a:buClr>
              <a:buSzPct val="100000"/>
              <a:defRPr sz="6000">
                <a:solidFill>
                  <a:schemeClr val="accent1"/>
                </a:solidFill>
              </a:defRPr>
            </a:lvl5pPr>
            <a:lvl6pPr lvl="5">
              <a:spcBef>
                <a:spcPts val="0"/>
              </a:spcBef>
              <a:buClr>
                <a:schemeClr val="accent1"/>
              </a:buClr>
              <a:buSzPct val="100000"/>
              <a:defRPr sz="6000">
                <a:solidFill>
                  <a:schemeClr val="accent1"/>
                </a:solidFill>
              </a:defRPr>
            </a:lvl6pPr>
            <a:lvl7pPr lvl="6">
              <a:spcBef>
                <a:spcPts val="0"/>
              </a:spcBef>
              <a:buClr>
                <a:schemeClr val="accent1"/>
              </a:buClr>
              <a:buSzPct val="100000"/>
              <a:defRPr sz="6000">
                <a:solidFill>
                  <a:schemeClr val="accent1"/>
                </a:solidFill>
              </a:defRPr>
            </a:lvl7pPr>
            <a:lvl8pPr lvl="7">
              <a:spcBef>
                <a:spcPts val="0"/>
              </a:spcBef>
              <a:buClr>
                <a:schemeClr val="accent1"/>
              </a:buClr>
              <a:buSzPct val="100000"/>
              <a:defRPr sz="6000">
                <a:solidFill>
                  <a:schemeClr val="accent1"/>
                </a:solidFill>
              </a:defRPr>
            </a:lvl8pPr>
            <a:lvl9pPr lvl="8">
              <a:spcBef>
                <a:spcPts val="0"/>
              </a:spcBef>
              <a:buClr>
                <a:schemeClr val="accent1"/>
              </a:buClr>
              <a:buSzPct val="100000"/>
              <a:defRPr sz="6000">
                <a:solidFill>
                  <a:schemeClr val="accent1"/>
                </a:solidFill>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pPr lvl="0">
                <a:spcBef>
                  <a:spcPts val="0"/>
                </a:spcBef>
                <a:buNone/>
              </a:pPr>
              <a:t>‹#›</a:t>
            </a:fld>
            <a:endParaRPr lang="en">
              <a:solidFill>
                <a:schemeClr val="accen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311700" y="445025"/>
            <a:ext cx="8520599"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71600"/>
            <a:ext cx="8520599" cy="339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71675"/>
            <a:ext cx="3999899"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71675"/>
            <a:ext cx="3999899" cy="3397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599"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accent1"/>
              </a:buClr>
              <a:buSzPct val="100000"/>
              <a:defRPr sz="5400">
                <a:solidFill>
                  <a:schemeClr val="accent1"/>
                </a:solidFill>
              </a:defRPr>
            </a:lvl1pPr>
            <a:lvl2pPr lvl="1">
              <a:spcBef>
                <a:spcPts val="0"/>
              </a:spcBef>
              <a:buClr>
                <a:schemeClr val="accent1"/>
              </a:buClr>
              <a:buSzPct val="100000"/>
              <a:defRPr sz="5400">
                <a:solidFill>
                  <a:schemeClr val="accent1"/>
                </a:solidFill>
              </a:defRPr>
            </a:lvl2pPr>
            <a:lvl3pPr lvl="2">
              <a:spcBef>
                <a:spcPts val="0"/>
              </a:spcBef>
              <a:buClr>
                <a:schemeClr val="accent1"/>
              </a:buClr>
              <a:buSzPct val="100000"/>
              <a:defRPr sz="5400">
                <a:solidFill>
                  <a:schemeClr val="accent1"/>
                </a:solidFill>
              </a:defRPr>
            </a:lvl3pPr>
            <a:lvl4pPr lvl="3">
              <a:spcBef>
                <a:spcPts val="0"/>
              </a:spcBef>
              <a:buClr>
                <a:schemeClr val="accent1"/>
              </a:buClr>
              <a:buSzPct val="100000"/>
              <a:defRPr sz="5400">
                <a:solidFill>
                  <a:schemeClr val="accent1"/>
                </a:solidFill>
              </a:defRPr>
            </a:lvl4pPr>
            <a:lvl5pPr lvl="4">
              <a:spcBef>
                <a:spcPts val="0"/>
              </a:spcBef>
              <a:buClr>
                <a:schemeClr val="accent1"/>
              </a:buClr>
              <a:buSzPct val="100000"/>
              <a:defRPr sz="5400">
                <a:solidFill>
                  <a:schemeClr val="accent1"/>
                </a:solidFill>
              </a:defRPr>
            </a:lvl5pPr>
            <a:lvl6pPr lvl="5">
              <a:spcBef>
                <a:spcPts val="0"/>
              </a:spcBef>
              <a:buClr>
                <a:schemeClr val="accent1"/>
              </a:buClr>
              <a:buSzPct val="100000"/>
              <a:defRPr sz="5400">
                <a:solidFill>
                  <a:schemeClr val="accent1"/>
                </a:solidFill>
              </a:defRPr>
            </a:lvl6pPr>
            <a:lvl7pPr lvl="6">
              <a:spcBef>
                <a:spcPts val="0"/>
              </a:spcBef>
              <a:buClr>
                <a:schemeClr val="accent1"/>
              </a:buClr>
              <a:buSzPct val="100000"/>
              <a:defRPr sz="5400">
                <a:solidFill>
                  <a:schemeClr val="accent1"/>
                </a:solidFill>
              </a:defRPr>
            </a:lvl7pPr>
            <a:lvl8pPr lvl="7">
              <a:spcBef>
                <a:spcPts val="0"/>
              </a:spcBef>
              <a:buClr>
                <a:schemeClr val="accent1"/>
              </a:buClr>
              <a:buSzPct val="100000"/>
              <a:defRPr sz="5400">
                <a:solidFill>
                  <a:schemeClr val="accent1"/>
                </a:solidFill>
              </a:defRPr>
            </a:lvl8pPr>
            <a:lvl9pPr lvl="8">
              <a:spcBef>
                <a:spcPts val="0"/>
              </a:spcBef>
              <a:buClr>
                <a:schemeClr val="accent1"/>
              </a:buClr>
              <a:buSzPct val="100000"/>
              <a:defRPr sz="5400">
                <a:solidFill>
                  <a:schemeClr val="accent1"/>
                </a:solidFill>
              </a:defRPr>
            </a:lvl9pPr>
          </a:lstStyle>
          <a:p>
            <a:endParaRPr/>
          </a:p>
        </p:txBody>
      </p:sp>
      <p:sp>
        <p:nvSpPr>
          <p:cNvPr id="38" name="Shape 3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pPr lvl="0">
                <a:spcBef>
                  <a:spcPts val="0"/>
                </a:spcBef>
                <a:buNone/>
              </a:pPr>
              <a:t>‹#›</a:t>
            </a:fld>
            <a:endParaRPr lang="en">
              <a:solidFill>
                <a:schemeClr val="accen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25"/>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686399" cy="0"/>
          </a:xfrm>
          <a:prstGeom prst="straightConnector1">
            <a:avLst/>
          </a:prstGeom>
          <a:noFill/>
          <a:ln w="19050" cap="flat" cmpd="sng">
            <a:solidFill>
              <a:schemeClr val="lt2"/>
            </a:solidFill>
            <a:prstDash val="solid"/>
            <a:round/>
            <a:headEnd type="none" w="med" len="med"/>
            <a:tailEnd type="none" w="med" len="med"/>
          </a:ln>
        </p:spPr>
      </p:cxnSp>
      <p:sp>
        <p:nvSpPr>
          <p:cNvPr id="42" name="Shape 42"/>
          <p:cNvSpPr txBox="1">
            <a:spLocks noGrp="1"/>
          </p:cNvSpPr>
          <p:nvPr>
            <p:ph type="title"/>
          </p:nvPr>
        </p:nvSpPr>
        <p:spPr>
          <a:xfrm>
            <a:off x="265500" y="1382350"/>
            <a:ext cx="4045199" cy="1333200"/>
          </a:xfrm>
          <a:prstGeom prst="rect">
            <a:avLst/>
          </a:prstGeom>
        </p:spPr>
        <p:txBody>
          <a:bodyPr lIns="91425" tIns="91425" rIns="91425" bIns="91425" anchor="b" anchorCtr="0"/>
          <a:lstStyle>
            <a:lvl1pPr lvl="0" algn="ctr">
              <a:spcBef>
                <a:spcPts val="0"/>
              </a:spcBef>
              <a:buClr>
                <a:schemeClr val="lt2"/>
              </a:buClr>
              <a:buSzPct val="100000"/>
              <a:defRPr sz="4200">
                <a:solidFill>
                  <a:schemeClr val="lt2"/>
                </a:solidFill>
              </a:defRPr>
            </a:lvl1pPr>
            <a:lvl2pPr lvl="1" algn="ctr">
              <a:spcBef>
                <a:spcPts val="0"/>
              </a:spcBef>
              <a:buClr>
                <a:schemeClr val="lt2"/>
              </a:buClr>
              <a:buSzPct val="100000"/>
              <a:defRPr sz="4200">
                <a:solidFill>
                  <a:schemeClr val="lt2"/>
                </a:solidFill>
              </a:defRPr>
            </a:lvl2pPr>
            <a:lvl3pPr lvl="2" algn="ctr">
              <a:spcBef>
                <a:spcPts val="0"/>
              </a:spcBef>
              <a:buClr>
                <a:schemeClr val="lt2"/>
              </a:buClr>
              <a:buSzPct val="100000"/>
              <a:defRPr sz="4200">
                <a:solidFill>
                  <a:schemeClr val="lt2"/>
                </a:solidFill>
              </a:defRPr>
            </a:lvl3pPr>
            <a:lvl4pPr lvl="3" algn="ctr">
              <a:spcBef>
                <a:spcPts val="0"/>
              </a:spcBef>
              <a:buClr>
                <a:schemeClr val="lt2"/>
              </a:buClr>
              <a:buSzPct val="100000"/>
              <a:defRPr sz="4200">
                <a:solidFill>
                  <a:schemeClr val="lt2"/>
                </a:solidFill>
              </a:defRPr>
            </a:lvl4pPr>
            <a:lvl5pPr lvl="4" algn="ctr">
              <a:spcBef>
                <a:spcPts val="0"/>
              </a:spcBef>
              <a:buClr>
                <a:schemeClr val="lt2"/>
              </a:buClr>
              <a:buSzPct val="100000"/>
              <a:defRPr sz="4200">
                <a:solidFill>
                  <a:schemeClr val="lt2"/>
                </a:solidFill>
              </a:defRPr>
            </a:lvl5pPr>
            <a:lvl6pPr lvl="5" algn="ctr">
              <a:spcBef>
                <a:spcPts val="0"/>
              </a:spcBef>
              <a:buClr>
                <a:schemeClr val="lt2"/>
              </a:buClr>
              <a:buSzPct val="100000"/>
              <a:defRPr sz="4200">
                <a:solidFill>
                  <a:schemeClr val="lt2"/>
                </a:solidFill>
              </a:defRPr>
            </a:lvl6pPr>
            <a:lvl7pPr lvl="6" algn="ctr">
              <a:spcBef>
                <a:spcPts val="0"/>
              </a:spcBef>
              <a:buClr>
                <a:schemeClr val="lt2"/>
              </a:buClr>
              <a:buSzPct val="100000"/>
              <a:defRPr sz="4200">
                <a:solidFill>
                  <a:schemeClr val="lt2"/>
                </a:solidFill>
              </a:defRPr>
            </a:lvl7pPr>
            <a:lvl8pPr lvl="7" algn="ctr">
              <a:spcBef>
                <a:spcPts val="0"/>
              </a:spcBef>
              <a:buClr>
                <a:schemeClr val="lt2"/>
              </a:buClr>
              <a:buSzPct val="100000"/>
              <a:defRPr sz="4200">
                <a:solidFill>
                  <a:schemeClr val="lt2"/>
                </a:solidFill>
              </a:defRPr>
            </a:lvl8pPr>
            <a:lvl9pPr lvl="8" algn="ctr">
              <a:spcBef>
                <a:spcPts val="0"/>
              </a:spcBef>
              <a:buClr>
                <a:schemeClr val="lt2"/>
              </a:buClr>
              <a:buSzPct val="100000"/>
              <a:defRPr sz="4200">
                <a:solidFill>
                  <a:schemeClr val="lt2"/>
                </a:solidFill>
              </a:defRPr>
            </a:lvl9pPr>
          </a:lstStyle>
          <a:p>
            <a:endParaRPr/>
          </a:p>
        </p:txBody>
      </p:sp>
      <p:sp>
        <p:nvSpPr>
          <p:cNvPr id="43" name="Shape 43"/>
          <p:cNvSpPr txBox="1">
            <a:spLocks noGrp="1"/>
          </p:cNvSpPr>
          <p:nvPr>
            <p:ph type="subTitle" idx="1"/>
          </p:nvPr>
        </p:nvSpPr>
        <p:spPr>
          <a:xfrm>
            <a:off x="265500" y="2769000"/>
            <a:ext cx="4045199"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4" name="Shape 44"/>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45" name="Shape 4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accent1"/>
                </a:solidFill>
              </a:rPr>
              <a:pPr lvl="0">
                <a:spcBef>
                  <a:spcPts val="0"/>
                </a:spcBef>
                <a:buNone/>
              </a:pPr>
              <a:t>‹#›</a:t>
            </a:fld>
            <a:endParaRPr lang="en">
              <a:solidFill>
                <a:schemeClr val="accen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613200"/>
          </a:xfrm>
          <a:prstGeom prst="rect">
            <a:avLst/>
          </a:prstGeom>
          <a:noFill/>
          <a:ln>
            <a:noFill/>
          </a:ln>
        </p:spPr>
        <p:txBody>
          <a:bodyPr lIns="91425" tIns="91425" rIns="91425" bIns="91425" anchor="t" anchorCtr="0"/>
          <a:lstStyle>
            <a:lvl1pPr lv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Shape 7"/>
          <p:cNvSpPr txBox="1">
            <a:spLocks noGrp="1"/>
          </p:cNvSpPr>
          <p:nvPr>
            <p:ph type="body" idx="1"/>
          </p:nvPr>
        </p:nvSpPr>
        <p:spPr>
          <a:xfrm>
            <a:off x="311700" y="1171600"/>
            <a:ext cx="8520599" cy="3397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Old Standard TT"/>
                <a:ea typeface="Old Standard TT"/>
                <a:cs typeface="Old Standard TT"/>
                <a:sym typeface="Old Standard TT"/>
              </a:rPr>
              <a:pPr lvl="0" algn="r">
                <a:spcBef>
                  <a:spcPts val="0"/>
                </a:spcBef>
                <a:buNone/>
              </a:pPr>
              <a:t>‹#›</a:t>
            </a:fld>
            <a:endParaRPr lang="en" sz="1000">
              <a:solidFill>
                <a:schemeClr val="dk1"/>
              </a:solidFill>
              <a:latin typeface="Old Standard TT"/>
              <a:ea typeface="Old Standard TT"/>
              <a:cs typeface="Old Standard TT"/>
              <a:sym typeface="Old Standard T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www.CGWakefield.com"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www.cgwakefield.com" TargetMode="External"/><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512700" y="1893300"/>
            <a:ext cx="8118599" cy="1522800"/>
          </a:xfrm>
          <a:prstGeom prst="rect">
            <a:avLst/>
          </a:prstGeom>
        </p:spPr>
        <p:txBody>
          <a:bodyPr lIns="91425" tIns="91425" rIns="91425" bIns="91425" anchor="b" anchorCtr="0">
            <a:noAutofit/>
          </a:bodyPr>
          <a:lstStyle/>
          <a:p>
            <a:pPr lvl="0">
              <a:spcBef>
                <a:spcPts val="0"/>
              </a:spcBef>
              <a:buNone/>
            </a:pPr>
            <a:r>
              <a:rPr lang="en" sz="6000">
                <a:latin typeface="Times New Roman"/>
                <a:ea typeface="Times New Roman"/>
                <a:cs typeface="Times New Roman"/>
                <a:sym typeface="Times New Roman"/>
              </a:rPr>
              <a:t>Wakefield HOA</a:t>
            </a:r>
          </a:p>
        </p:txBody>
      </p:sp>
      <p:sp>
        <p:nvSpPr>
          <p:cNvPr id="60" name="Shape 60"/>
          <p:cNvSpPr txBox="1">
            <a:spLocks noGrp="1"/>
          </p:cNvSpPr>
          <p:nvPr>
            <p:ph type="subTitle" idx="1"/>
          </p:nvPr>
        </p:nvSpPr>
        <p:spPr>
          <a:xfrm>
            <a:off x="512700" y="3840639"/>
            <a:ext cx="8118599" cy="787499"/>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Annual Meeting - January 17,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813725" y="426075"/>
            <a:ext cx="5604000" cy="4090800"/>
          </a:xfrm>
          <a:prstGeom prst="rect">
            <a:avLst/>
          </a:prstGeom>
        </p:spPr>
        <p:txBody>
          <a:bodyPr lIns="91425" tIns="91425" rIns="91425" bIns="91425" anchor="ctr" anchorCtr="0">
            <a:noAutofit/>
          </a:bodyPr>
          <a:lstStyle/>
          <a:p>
            <a:pPr lvl="0" algn="ctr" rtl="0">
              <a:spcBef>
                <a:spcPts val="0"/>
              </a:spcBef>
              <a:buNone/>
            </a:pPr>
            <a:r>
              <a:rPr lang="en" sz="3600" dirty="0"/>
              <a:t>2017 Plans for Wakefield</a:t>
            </a:r>
          </a:p>
          <a:p>
            <a:pPr lvl="0" algn="ctr">
              <a:spcBef>
                <a:spcPts val="0"/>
              </a:spcBef>
              <a:buNone/>
            </a:pPr>
            <a:endParaRPr sz="2400" dirty="0"/>
          </a:p>
          <a:p>
            <a:pPr marL="457200" lvl="0" indent="-381000" rtl="0">
              <a:spcBef>
                <a:spcPts val="0"/>
              </a:spcBef>
              <a:buSzPct val="100000"/>
              <a:buChar char="●"/>
            </a:pPr>
            <a:r>
              <a:rPr lang="en" sz="2400" dirty="0"/>
              <a:t>Try to have the annual picnic </a:t>
            </a:r>
          </a:p>
          <a:p>
            <a:pPr marL="457200" lvl="0" indent="-381000" rtl="0">
              <a:spcBef>
                <a:spcPts val="0"/>
              </a:spcBef>
              <a:buSzPct val="100000"/>
              <a:buChar char="●"/>
            </a:pPr>
            <a:r>
              <a:rPr lang="en" sz="2400" dirty="0"/>
              <a:t>Neighborhood Yard Sale-             Sat. June 17</a:t>
            </a:r>
          </a:p>
          <a:p>
            <a:pPr marL="457200" lvl="0" indent="-381000" rtl="0">
              <a:spcBef>
                <a:spcPts val="0"/>
              </a:spcBef>
              <a:buSzPct val="100000"/>
              <a:buChar char="●"/>
            </a:pPr>
            <a:r>
              <a:rPr lang="en" sz="2400" dirty="0"/>
              <a:t>Discuss new street signs</a:t>
            </a:r>
          </a:p>
          <a:p>
            <a:pPr marL="457200" lvl="0" indent="-381000" rtl="0">
              <a:spcBef>
                <a:spcPts val="0"/>
              </a:spcBef>
              <a:buSzPct val="100000"/>
              <a:buChar char="●"/>
            </a:pPr>
            <a:r>
              <a:rPr lang="en" sz="2400" dirty="0"/>
              <a:t>Discuss saving $ for lights on walking path</a:t>
            </a:r>
          </a:p>
          <a:p>
            <a:pPr marL="457200" lvl="0" indent="-381000">
              <a:spcBef>
                <a:spcPts val="0"/>
              </a:spcBef>
              <a:buSzPct val="100000"/>
              <a:buChar char="●"/>
            </a:pPr>
            <a:r>
              <a:rPr lang="en" sz="2400" dirty="0"/>
              <a:t>Need </a:t>
            </a:r>
            <a:r>
              <a:rPr lang="en" sz="2400" dirty="0" smtClean="0"/>
              <a:t>a new </a:t>
            </a:r>
            <a:r>
              <a:rPr lang="en" sz="2400" dirty="0"/>
              <a:t>“Welcoming </a:t>
            </a:r>
            <a:r>
              <a:rPr lang="en" sz="2400" dirty="0" smtClean="0"/>
              <a:t>Committee”chairman </a:t>
            </a:r>
            <a:endParaRPr lang="en" sz="2400" dirty="0"/>
          </a:p>
        </p:txBody>
      </p:sp>
      <p:sp>
        <p:nvSpPr>
          <p:cNvPr id="128" name="Shape 128"/>
          <p:cNvSpPr txBox="1"/>
          <p:nvPr/>
        </p:nvSpPr>
        <p:spPr>
          <a:xfrm>
            <a:off x="7695775" y="301975"/>
            <a:ext cx="5611200" cy="654600"/>
          </a:xfrm>
          <a:prstGeom prst="rect">
            <a:avLst/>
          </a:prstGeom>
          <a:noFill/>
          <a:ln>
            <a:noFill/>
          </a:ln>
        </p:spPr>
        <p:txBody>
          <a:bodyPr lIns="91425" tIns="91425" rIns="91425" bIns="91425" anchor="t" anchorCtr="0">
            <a:noAutofit/>
          </a:bodyPr>
          <a:lstStyle/>
          <a:p>
            <a:pPr lvl="0">
              <a:spcBef>
                <a:spcPts val="0"/>
              </a:spcBef>
              <a:buNone/>
            </a:pPr>
            <a:r>
              <a:rPr lang="en"/>
              <a:t>Melanie</a:t>
            </a:r>
          </a:p>
          <a:p>
            <a:pPr lv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74250" y="460500"/>
            <a:ext cx="4045200" cy="691800"/>
          </a:xfrm>
          <a:prstGeom prst="rect">
            <a:avLst/>
          </a:prstGeom>
        </p:spPr>
        <p:txBody>
          <a:bodyPr lIns="91425" tIns="91425" rIns="91425" bIns="91425" anchor="b" anchorCtr="0">
            <a:noAutofit/>
          </a:bodyPr>
          <a:lstStyle/>
          <a:p>
            <a:pPr lvl="0">
              <a:spcBef>
                <a:spcPts val="0"/>
              </a:spcBef>
              <a:buNone/>
            </a:pPr>
            <a:r>
              <a:rPr lang="en"/>
              <a:t>Metronet</a:t>
            </a:r>
          </a:p>
        </p:txBody>
      </p:sp>
      <p:pic>
        <p:nvPicPr>
          <p:cNvPr id="134" name="Shape 134"/>
          <p:cNvPicPr preferRelativeResize="0"/>
          <p:nvPr/>
        </p:nvPicPr>
        <p:blipFill>
          <a:blip r:embed="rId3">
            <a:alphaModFix/>
          </a:blip>
          <a:stretch>
            <a:fillRect/>
          </a:stretch>
        </p:blipFill>
        <p:spPr>
          <a:xfrm>
            <a:off x="5115775" y="2023650"/>
            <a:ext cx="3476300" cy="508075"/>
          </a:xfrm>
          <a:prstGeom prst="rect">
            <a:avLst/>
          </a:prstGeom>
          <a:noFill/>
          <a:ln>
            <a:noFill/>
          </a:ln>
        </p:spPr>
      </p:pic>
      <p:pic>
        <p:nvPicPr>
          <p:cNvPr id="135" name="Shape 135"/>
          <p:cNvPicPr preferRelativeResize="0"/>
          <p:nvPr/>
        </p:nvPicPr>
        <p:blipFill>
          <a:blip r:embed="rId4">
            <a:alphaModFix/>
          </a:blip>
          <a:stretch>
            <a:fillRect/>
          </a:stretch>
        </p:blipFill>
        <p:spPr>
          <a:xfrm>
            <a:off x="4863200" y="2736500"/>
            <a:ext cx="3981450" cy="428625"/>
          </a:xfrm>
          <a:prstGeom prst="rect">
            <a:avLst/>
          </a:prstGeom>
          <a:noFill/>
          <a:ln>
            <a:noFill/>
          </a:ln>
        </p:spPr>
      </p:pic>
      <p:pic>
        <p:nvPicPr>
          <p:cNvPr id="136" name="Shape 136"/>
          <p:cNvPicPr preferRelativeResize="0"/>
          <p:nvPr/>
        </p:nvPicPr>
        <p:blipFill>
          <a:blip r:embed="rId5">
            <a:alphaModFix/>
          </a:blip>
          <a:stretch>
            <a:fillRect/>
          </a:stretch>
        </p:blipFill>
        <p:spPr>
          <a:xfrm>
            <a:off x="5467375" y="3165125"/>
            <a:ext cx="2857500" cy="600075"/>
          </a:xfrm>
          <a:prstGeom prst="rect">
            <a:avLst/>
          </a:prstGeom>
          <a:noFill/>
          <a:ln>
            <a:noFill/>
          </a:ln>
        </p:spPr>
      </p:pic>
      <p:sp>
        <p:nvSpPr>
          <p:cNvPr id="137" name="Shape 137"/>
          <p:cNvSpPr txBox="1"/>
          <p:nvPr/>
        </p:nvSpPr>
        <p:spPr>
          <a:xfrm>
            <a:off x="532700" y="1336075"/>
            <a:ext cx="3693900" cy="33447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a:t>In Wakefield “Area”, Metronet has laid 15,000 of 50,000 linear feet of cable </a:t>
            </a:r>
          </a:p>
          <a:p>
            <a:pPr marL="457200" lvl="0" indent="-342900" rtl="0">
              <a:spcBef>
                <a:spcPts val="0"/>
              </a:spcBef>
              <a:buSzPct val="100000"/>
              <a:buChar char="●"/>
            </a:pPr>
            <a:r>
              <a:rPr lang="en" sz="1800"/>
              <a:t>Should be done by 3/1/17</a:t>
            </a:r>
          </a:p>
          <a:p>
            <a:pPr marL="457200" lvl="0" indent="-342900" rtl="0">
              <a:spcBef>
                <a:spcPts val="0"/>
              </a:spcBef>
              <a:buSzPct val="100000"/>
              <a:buChar char="●"/>
            </a:pPr>
            <a:r>
              <a:rPr lang="en" sz="1800"/>
              <a:t>But feeder trunks will take at least a year</a:t>
            </a:r>
          </a:p>
          <a:p>
            <a:pPr marL="457200" lvl="0" indent="-342900" rtl="0">
              <a:spcBef>
                <a:spcPts val="0"/>
              </a:spcBef>
              <a:buSzPct val="100000"/>
              <a:buChar char="●"/>
            </a:pPr>
            <a:r>
              <a:rPr lang="en" sz="1800"/>
              <a:t>Call 877-386-3876 or go to  metronet.net to create a work order or sign up for service in advance</a:t>
            </a:r>
          </a:p>
        </p:txBody>
      </p:sp>
      <p:sp>
        <p:nvSpPr>
          <p:cNvPr id="138" name="Shape 138"/>
          <p:cNvSpPr txBox="1"/>
          <p:nvPr/>
        </p:nvSpPr>
        <p:spPr>
          <a:xfrm>
            <a:off x="8104900" y="253275"/>
            <a:ext cx="5611200" cy="654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Sam</a:t>
            </a:r>
          </a:p>
          <a:p>
            <a:pPr lvl="0">
              <a:spcBef>
                <a:spcPts val="0"/>
              </a:spcBef>
              <a:buNone/>
            </a:pP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15650" y="249200"/>
            <a:ext cx="4045200" cy="757500"/>
          </a:xfrm>
          <a:prstGeom prst="rect">
            <a:avLst/>
          </a:prstGeom>
        </p:spPr>
        <p:txBody>
          <a:bodyPr lIns="91425" tIns="91425" rIns="91425" bIns="91425" anchor="b" anchorCtr="0">
            <a:noAutofit/>
          </a:bodyPr>
          <a:lstStyle/>
          <a:p>
            <a:pPr lvl="0">
              <a:spcBef>
                <a:spcPts val="0"/>
              </a:spcBef>
              <a:buNone/>
            </a:pPr>
            <a:r>
              <a:rPr lang="en" sz="3600"/>
              <a:t>Sewer Project</a:t>
            </a:r>
          </a:p>
        </p:txBody>
      </p:sp>
      <p:sp>
        <p:nvSpPr>
          <p:cNvPr id="144" name="Shape 144"/>
          <p:cNvSpPr txBox="1">
            <a:spLocks noGrp="1"/>
          </p:cNvSpPr>
          <p:nvPr>
            <p:ph type="subTitle" idx="1"/>
          </p:nvPr>
        </p:nvSpPr>
        <p:spPr>
          <a:xfrm>
            <a:off x="165800" y="956925"/>
            <a:ext cx="4045200" cy="3907500"/>
          </a:xfrm>
          <a:prstGeom prst="rect">
            <a:avLst/>
          </a:prstGeom>
        </p:spPr>
        <p:txBody>
          <a:bodyPr lIns="91425" tIns="91425" rIns="91425" bIns="91425" anchor="t" anchorCtr="0">
            <a:noAutofit/>
          </a:bodyPr>
          <a:lstStyle/>
          <a:p>
            <a:pPr marL="457200" lvl="0" indent="-342900" algn="l" rtl="0">
              <a:spcBef>
                <a:spcPts val="0"/>
              </a:spcBef>
              <a:buSzPct val="100000"/>
              <a:buChar char="●"/>
            </a:pPr>
            <a:r>
              <a:rPr lang="en" sz="1800"/>
              <a:t>60 inch piper under walking path</a:t>
            </a:r>
          </a:p>
          <a:p>
            <a:pPr marL="457200" lvl="0" indent="-342900" algn="l" rtl="0">
              <a:spcBef>
                <a:spcPts val="0"/>
              </a:spcBef>
              <a:buSzPct val="100000"/>
              <a:buChar char="●"/>
            </a:pPr>
            <a:r>
              <a:rPr lang="en" sz="1800"/>
              <a:t>21 inch pipe between Wakefield/Innisbrooke/Berkshire</a:t>
            </a:r>
          </a:p>
          <a:p>
            <a:pPr marL="457200" lvl="0" indent="-342900" algn="l" rtl="0">
              <a:spcBef>
                <a:spcPts val="0"/>
              </a:spcBef>
              <a:buSzPct val="100000"/>
              <a:buChar char="●"/>
            </a:pPr>
            <a:r>
              <a:rPr lang="en" sz="1800"/>
              <a:t>Affected homeowners should have received a letter</a:t>
            </a:r>
          </a:p>
          <a:p>
            <a:pPr marL="457200" lvl="0" indent="-342900" algn="l" rtl="0">
              <a:spcBef>
                <a:spcPts val="0"/>
              </a:spcBef>
              <a:buSzPct val="100000"/>
              <a:buChar char="●"/>
            </a:pPr>
            <a:r>
              <a:rPr lang="en" sz="1800"/>
              <a:t>Late 2017-Early 2018 engineers meet with homeowners to discuss appraisals/replacement cost of property to be damaged</a:t>
            </a:r>
          </a:p>
          <a:p>
            <a:pPr marL="457200" lvl="0" indent="-342900" algn="l">
              <a:spcBef>
                <a:spcPts val="0"/>
              </a:spcBef>
              <a:buSzPct val="100000"/>
              <a:buChar char="●"/>
            </a:pPr>
            <a:r>
              <a:rPr lang="en" sz="1800"/>
              <a:t>Late 2018 start construction</a:t>
            </a:r>
          </a:p>
        </p:txBody>
      </p:sp>
      <p:pic>
        <p:nvPicPr>
          <p:cNvPr id="145" name="Shape 145" descr="sewer map2.jpg"/>
          <p:cNvPicPr preferRelativeResize="0"/>
          <p:nvPr/>
        </p:nvPicPr>
        <p:blipFill rotWithShape="1">
          <a:blip r:embed="rId3">
            <a:alphaModFix/>
          </a:blip>
          <a:srcRect l="3695" t="2604" r="5270" b="24027"/>
          <a:stretch/>
        </p:blipFill>
        <p:spPr>
          <a:xfrm>
            <a:off x="4868750" y="424050"/>
            <a:ext cx="4118352" cy="4295403"/>
          </a:xfrm>
          <a:prstGeom prst="rect">
            <a:avLst/>
          </a:prstGeom>
          <a:noFill/>
          <a:ln>
            <a:noFill/>
          </a:ln>
        </p:spPr>
      </p:pic>
      <p:sp>
        <p:nvSpPr>
          <p:cNvPr id="146" name="Shape 146"/>
          <p:cNvSpPr txBox="1"/>
          <p:nvPr/>
        </p:nvSpPr>
        <p:spPr>
          <a:xfrm>
            <a:off x="8065950" y="136375"/>
            <a:ext cx="5611200" cy="654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Rob</a:t>
            </a:r>
          </a:p>
          <a:p>
            <a:pPr lvl="0">
              <a:spcBef>
                <a:spcPts val="0"/>
              </a:spcBef>
              <a:buNone/>
            </a:pP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1173275"/>
            <a:ext cx="8520600" cy="613200"/>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Architectural Change Request Procedures</a:t>
            </a:r>
          </a:p>
        </p:txBody>
      </p:sp>
      <p:sp>
        <p:nvSpPr>
          <p:cNvPr id="152" name="Shape 152"/>
          <p:cNvSpPr txBox="1">
            <a:spLocks noGrp="1"/>
          </p:cNvSpPr>
          <p:nvPr>
            <p:ph type="body" idx="1"/>
          </p:nvPr>
        </p:nvSpPr>
        <p:spPr>
          <a:xfrm>
            <a:off x="272650" y="1786475"/>
            <a:ext cx="8520600" cy="3005700"/>
          </a:xfrm>
          <a:prstGeom prst="rect">
            <a:avLst/>
          </a:prstGeom>
        </p:spPr>
        <p:txBody>
          <a:bodyPr lIns="91425" tIns="91425" rIns="91425" bIns="91425" anchor="t" anchorCtr="0">
            <a:noAutofit/>
          </a:bodyPr>
          <a:lstStyle/>
          <a:p>
            <a:pPr marL="457200" lvl="0" indent="-419100" rtl="0">
              <a:spcBef>
                <a:spcPts val="0"/>
              </a:spcBef>
              <a:buSzPct val="100000"/>
              <a:buFont typeface="Times New Roman"/>
            </a:pPr>
            <a:r>
              <a:rPr lang="en" sz="3000">
                <a:latin typeface="Times New Roman"/>
                <a:ea typeface="Times New Roman"/>
                <a:cs typeface="Times New Roman"/>
                <a:sym typeface="Times New Roman"/>
              </a:rPr>
              <a:t>Categories have been added and clarified as to what does and does NOT need approval.  </a:t>
            </a:r>
          </a:p>
          <a:p>
            <a:pPr marL="457200" lvl="0" indent="-419100" rtl="0">
              <a:spcBef>
                <a:spcPts val="0"/>
              </a:spcBef>
              <a:buSzPct val="100000"/>
              <a:buFont typeface="Times New Roman"/>
            </a:pPr>
            <a:r>
              <a:rPr lang="en" sz="3000">
                <a:latin typeface="Times New Roman"/>
                <a:ea typeface="Times New Roman"/>
                <a:cs typeface="Times New Roman"/>
                <a:sym typeface="Times New Roman"/>
              </a:rPr>
              <a:t>Fencing Guidelines have also been updated.</a:t>
            </a:r>
          </a:p>
          <a:p>
            <a:pPr marL="457200" lvl="0" indent="-419100" rtl="0">
              <a:spcBef>
                <a:spcPts val="0"/>
              </a:spcBef>
              <a:buSzPct val="100000"/>
              <a:buFont typeface="Times New Roman"/>
            </a:pPr>
            <a:r>
              <a:rPr lang="en" sz="3000">
                <a:latin typeface="Times New Roman"/>
                <a:ea typeface="Times New Roman"/>
                <a:cs typeface="Times New Roman"/>
                <a:sym typeface="Times New Roman"/>
              </a:rPr>
              <a:t>All forms can be found on </a:t>
            </a:r>
            <a:r>
              <a:rPr lang="en" sz="3000" u="sng">
                <a:solidFill>
                  <a:schemeClr val="hlink"/>
                </a:solidFill>
                <a:latin typeface="Times New Roman"/>
                <a:ea typeface="Times New Roman"/>
                <a:cs typeface="Times New Roman"/>
                <a:sym typeface="Times New Roman"/>
                <a:hlinkClick r:id="rId3"/>
              </a:rPr>
              <a:t>www.CGWakefield.com</a:t>
            </a:r>
            <a:r>
              <a:rPr lang="en" sz="3000">
                <a:latin typeface="Times New Roman"/>
                <a:ea typeface="Times New Roman"/>
                <a:cs typeface="Times New Roman"/>
                <a:sym typeface="Times New Roman"/>
              </a:rPr>
              <a:t> and submitted to Meridian Management via e-mail.</a:t>
            </a:r>
          </a:p>
          <a:p>
            <a:pPr lvl="0">
              <a:spcBef>
                <a:spcPts val="0"/>
              </a:spcBef>
              <a:buNone/>
            </a:pPr>
            <a:endParaRPr/>
          </a:p>
        </p:txBody>
      </p:sp>
      <p:sp>
        <p:nvSpPr>
          <p:cNvPr id="153" name="Shape 153"/>
          <p:cNvSpPr txBox="1"/>
          <p:nvPr/>
        </p:nvSpPr>
        <p:spPr>
          <a:xfrm>
            <a:off x="322075" y="312325"/>
            <a:ext cx="8120400" cy="917400"/>
          </a:xfrm>
          <a:prstGeom prst="rect">
            <a:avLst/>
          </a:prstGeom>
          <a:noFill/>
          <a:ln>
            <a:noFill/>
          </a:ln>
        </p:spPr>
        <p:txBody>
          <a:bodyPr lIns="91425" tIns="91425" rIns="91425" bIns="91425" anchor="t" anchorCtr="0">
            <a:noAutofit/>
          </a:bodyPr>
          <a:lstStyle/>
          <a:p>
            <a:pPr lvl="0" algn="ctr">
              <a:spcBef>
                <a:spcPts val="0"/>
              </a:spcBef>
              <a:buNone/>
            </a:pPr>
            <a:r>
              <a:rPr lang="en" sz="2800">
                <a:solidFill>
                  <a:srgbClr val="FF0000"/>
                </a:solidFill>
              </a:rPr>
              <a:t>Rules and Regulations changes are now official</a:t>
            </a:r>
          </a:p>
        </p:txBody>
      </p:sp>
      <p:sp>
        <p:nvSpPr>
          <p:cNvPr id="154" name="Shape 154"/>
          <p:cNvSpPr txBox="1"/>
          <p:nvPr/>
        </p:nvSpPr>
        <p:spPr>
          <a:xfrm>
            <a:off x="7871125" y="165600"/>
            <a:ext cx="5611200" cy="654600"/>
          </a:xfrm>
          <a:prstGeom prst="rect">
            <a:avLst/>
          </a:prstGeom>
          <a:noFill/>
          <a:ln>
            <a:noFill/>
          </a:ln>
        </p:spPr>
        <p:txBody>
          <a:bodyPr lIns="91425" tIns="91425" rIns="91425" bIns="91425" anchor="t" anchorCtr="0">
            <a:noAutofit/>
          </a:bodyPr>
          <a:lstStyle/>
          <a:p>
            <a:pPr lvl="0">
              <a:spcBef>
                <a:spcPts val="0"/>
              </a:spcBef>
              <a:buNone/>
            </a:pPr>
            <a:r>
              <a:rPr lang="en"/>
              <a:t>Steve</a:t>
            </a:r>
          </a:p>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65500" y="329025"/>
            <a:ext cx="4045199" cy="926400"/>
          </a:xfrm>
          <a:prstGeom prst="rect">
            <a:avLst/>
          </a:prstGeom>
        </p:spPr>
        <p:txBody>
          <a:bodyPr lIns="91425" tIns="91425" rIns="91425" bIns="91425" anchor="b" anchorCtr="0">
            <a:noAutofit/>
          </a:bodyPr>
          <a:lstStyle/>
          <a:p>
            <a:pPr lvl="0">
              <a:spcBef>
                <a:spcPts val="0"/>
              </a:spcBef>
              <a:buNone/>
            </a:pPr>
            <a:r>
              <a:rPr lang="en" sz="2600">
                <a:latin typeface="Times New Roman"/>
                <a:ea typeface="Times New Roman"/>
                <a:cs typeface="Times New Roman"/>
                <a:sym typeface="Times New Roman"/>
              </a:rPr>
              <a:t>Items that no longer need approval.</a:t>
            </a:r>
          </a:p>
        </p:txBody>
      </p:sp>
      <p:sp>
        <p:nvSpPr>
          <p:cNvPr id="160" name="Shape 160"/>
          <p:cNvSpPr txBox="1">
            <a:spLocks noGrp="1"/>
          </p:cNvSpPr>
          <p:nvPr>
            <p:ph type="subTitle" idx="1"/>
          </p:nvPr>
        </p:nvSpPr>
        <p:spPr>
          <a:xfrm>
            <a:off x="265500" y="1255425"/>
            <a:ext cx="4045199" cy="4009500"/>
          </a:xfrm>
          <a:prstGeom prst="rect">
            <a:avLst/>
          </a:prstGeom>
        </p:spPr>
        <p:txBody>
          <a:bodyPr lIns="91425" tIns="91425" rIns="91425" bIns="91425" anchor="t" anchorCtr="0">
            <a:noAutofit/>
          </a:bodyPr>
          <a:lstStyle/>
          <a:p>
            <a:pPr marL="457200" lvl="0" indent="-228600" algn="l" rtl="0">
              <a:spcBef>
                <a:spcPts val="0"/>
              </a:spcBef>
              <a:buFont typeface="Times New Roman"/>
              <a:buChar char="●"/>
            </a:pPr>
            <a:r>
              <a:rPr lang="en">
                <a:latin typeface="Times New Roman"/>
                <a:ea typeface="Times New Roman"/>
                <a:cs typeface="Times New Roman"/>
                <a:sym typeface="Times New Roman"/>
              </a:rPr>
              <a:t>Change in color scheme of house if it is on the approved color list.</a:t>
            </a:r>
            <a:r>
              <a:rPr lang="en" sz="1000">
                <a:latin typeface="Times New Roman"/>
                <a:ea typeface="Times New Roman"/>
                <a:cs typeface="Times New Roman"/>
                <a:sym typeface="Times New Roman"/>
              </a:rPr>
              <a:t>(</a:t>
            </a:r>
            <a:r>
              <a:rPr lang="en" sz="1000" u="sng">
                <a:solidFill>
                  <a:schemeClr val="hlink"/>
                </a:solidFill>
                <a:latin typeface="Times New Roman"/>
                <a:ea typeface="Times New Roman"/>
                <a:cs typeface="Times New Roman"/>
                <a:sym typeface="Times New Roman"/>
                <a:hlinkClick r:id="rId3"/>
              </a:rPr>
              <a:t>www.cgwakefield.com</a:t>
            </a:r>
            <a:r>
              <a:rPr lang="en" sz="1000">
                <a:latin typeface="Times New Roman"/>
                <a:ea typeface="Times New Roman"/>
                <a:cs typeface="Times New Roman"/>
                <a:sym typeface="Times New Roman"/>
              </a:rPr>
              <a:t> “Architectural” tab.)</a:t>
            </a:r>
          </a:p>
          <a:p>
            <a:pPr marL="457200" lvl="0" indent="-228600" algn="l" rtl="0">
              <a:spcBef>
                <a:spcPts val="0"/>
              </a:spcBef>
              <a:buFont typeface="Times New Roman"/>
              <a:buChar char="●"/>
            </a:pPr>
            <a:r>
              <a:rPr lang="en">
                <a:latin typeface="Times New Roman"/>
                <a:ea typeface="Times New Roman"/>
                <a:cs typeface="Times New Roman"/>
                <a:sym typeface="Times New Roman"/>
              </a:rPr>
              <a:t>Architectural Shingles, any color that is on approved list.</a:t>
            </a:r>
          </a:p>
          <a:p>
            <a:pPr marL="457200" lvl="0" indent="-228600" algn="l" rtl="0">
              <a:spcBef>
                <a:spcPts val="0"/>
              </a:spcBef>
              <a:buFont typeface="Times New Roman"/>
              <a:buChar char="●"/>
            </a:pPr>
            <a:r>
              <a:rPr lang="en">
                <a:latin typeface="Times New Roman"/>
                <a:ea typeface="Times New Roman"/>
                <a:cs typeface="Times New Roman"/>
                <a:sym typeface="Times New Roman"/>
              </a:rPr>
              <a:t>Removal of dead, overgrown, or undesired plantings. </a:t>
            </a:r>
          </a:p>
          <a:p>
            <a:pPr marL="457200" lvl="0" indent="-228600" algn="l">
              <a:spcBef>
                <a:spcPts val="0"/>
              </a:spcBef>
              <a:buFont typeface="Times New Roman"/>
              <a:buChar char="●"/>
            </a:pPr>
            <a:r>
              <a:rPr lang="en">
                <a:latin typeface="Times New Roman"/>
                <a:ea typeface="Times New Roman"/>
                <a:cs typeface="Times New Roman"/>
                <a:sym typeface="Times New Roman"/>
              </a:rPr>
              <a:t>Prefabricated playsets or playhouses that fit guidelines.</a:t>
            </a:r>
          </a:p>
        </p:txBody>
      </p:sp>
      <p:pic>
        <p:nvPicPr>
          <p:cNvPr id="161" name="Shape 161"/>
          <p:cNvPicPr preferRelativeResize="0"/>
          <p:nvPr/>
        </p:nvPicPr>
        <p:blipFill>
          <a:blip r:embed="rId4">
            <a:alphaModFix/>
          </a:blip>
          <a:stretch>
            <a:fillRect/>
          </a:stretch>
        </p:blipFill>
        <p:spPr>
          <a:xfrm>
            <a:off x="6972402" y="2969650"/>
            <a:ext cx="1842097" cy="1246125"/>
          </a:xfrm>
          <a:prstGeom prst="rect">
            <a:avLst/>
          </a:prstGeom>
          <a:noFill/>
          <a:ln>
            <a:noFill/>
          </a:ln>
        </p:spPr>
      </p:pic>
      <p:pic>
        <p:nvPicPr>
          <p:cNvPr id="162" name="Shape 162"/>
          <p:cNvPicPr preferRelativeResize="0"/>
          <p:nvPr/>
        </p:nvPicPr>
        <p:blipFill>
          <a:blip r:embed="rId5">
            <a:alphaModFix/>
          </a:blip>
          <a:stretch>
            <a:fillRect/>
          </a:stretch>
        </p:blipFill>
        <p:spPr>
          <a:xfrm>
            <a:off x="6794475" y="684474"/>
            <a:ext cx="2083680" cy="1246122"/>
          </a:xfrm>
          <a:prstGeom prst="rect">
            <a:avLst/>
          </a:prstGeom>
          <a:noFill/>
          <a:ln>
            <a:noFill/>
          </a:ln>
        </p:spPr>
      </p:pic>
      <p:pic>
        <p:nvPicPr>
          <p:cNvPr id="163" name="Shape 163"/>
          <p:cNvPicPr preferRelativeResize="0"/>
          <p:nvPr/>
        </p:nvPicPr>
        <p:blipFill>
          <a:blip r:embed="rId6">
            <a:alphaModFix/>
          </a:blip>
          <a:stretch>
            <a:fillRect/>
          </a:stretch>
        </p:blipFill>
        <p:spPr>
          <a:xfrm>
            <a:off x="4955700" y="684474"/>
            <a:ext cx="1581381" cy="1246125"/>
          </a:xfrm>
          <a:prstGeom prst="rect">
            <a:avLst/>
          </a:prstGeom>
          <a:noFill/>
          <a:ln>
            <a:noFill/>
          </a:ln>
        </p:spPr>
      </p:pic>
      <p:pic>
        <p:nvPicPr>
          <p:cNvPr id="164" name="Shape 164"/>
          <p:cNvPicPr preferRelativeResize="0"/>
          <p:nvPr/>
        </p:nvPicPr>
        <p:blipFill>
          <a:blip r:embed="rId7">
            <a:alphaModFix/>
          </a:blip>
          <a:stretch>
            <a:fillRect/>
          </a:stretch>
        </p:blipFill>
        <p:spPr>
          <a:xfrm>
            <a:off x="4943575" y="2819824"/>
            <a:ext cx="1395949" cy="1395949"/>
          </a:xfrm>
          <a:prstGeom prst="rect">
            <a:avLst/>
          </a:prstGeom>
          <a:noFill/>
          <a:ln>
            <a:noFill/>
          </a:ln>
        </p:spPr>
      </p:pic>
      <p:sp>
        <p:nvSpPr>
          <p:cNvPr id="165" name="Shape 165"/>
          <p:cNvSpPr txBox="1"/>
          <p:nvPr/>
        </p:nvSpPr>
        <p:spPr>
          <a:xfrm>
            <a:off x="8124400" y="175350"/>
            <a:ext cx="5611200" cy="654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Steve</a:t>
            </a:r>
          </a:p>
          <a:p>
            <a:pPr lvl="0">
              <a:spcBef>
                <a:spcPts val="0"/>
              </a:spcBef>
              <a:buNone/>
            </a:pP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265500" y="329025"/>
            <a:ext cx="4045199" cy="926400"/>
          </a:xfrm>
          <a:prstGeom prst="rect">
            <a:avLst/>
          </a:prstGeom>
        </p:spPr>
        <p:txBody>
          <a:bodyPr lIns="91425" tIns="91425" rIns="91425" bIns="91425" anchor="b" anchorCtr="0">
            <a:noAutofit/>
          </a:bodyPr>
          <a:lstStyle/>
          <a:p>
            <a:pPr lvl="0" rtl="0">
              <a:spcBef>
                <a:spcPts val="0"/>
              </a:spcBef>
              <a:buNone/>
            </a:pPr>
            <a:r>
              <a:rPr lang="en" sz="2600">
                <a:latin typeface="Times New Roman"/>
                <a:ea typeface="Times New Roman"/>
                <a:cs typeface="Times New Roman"/>
                <a:sym typeface="Times New Roman"/>
              </a:rPr>
              <a:t>Items that no longer need approval. (ctd.)</a:t>
            </a:r>
          </a:p>
        </p:txBody>
      </p:sp>
      <p:sp>
        <p:nvSpPr>
          <p:cNvPr id="171" name="Shape 171"/>
          <p:cNvSpPr txBox="1">
            <a:spLocks noGrp="1"/>
          </p:cNvSpPr>
          <p:nvPr>
            <p:ph type="subTitle" idx="1"/>
          </p:nvPr>
        </p:nvSpPr>
        <p:spPr>
          <a:xfrm>
            <a:off x="265500" y="1590999"/>
            <a:ext cx="4045199" cy="2968200"/>
          </a:xfrm>
          <a:prstGeom prst="rect">
            <a:avLst/>
          </a:prstGeom>
        </p:spPr>
        <p:txBody>
          <a:bodyPr lIns="91425" tIns="91425" rIns="91425" bIns="91425" anchor="t" anchorCtr="0">
            <a:noAutofit/>
          </a:bodyPr>
          <a:lstStyle/>
          <a:p>
            <a:pPr marL="457200" lvl="0" indent="-228600" algn="l" rtl="0">
              <a:spcBef>
                <a:spcPts val="0"/>
              </a:spcBef>
              <a:buFont typeface="Times New Roman"/>
              <a:buChar char="●"/>
            </a:pPr>
            <a:r>
              <a:rPr lang="en">
                <a:latin typeface="Times New Roman"/>
                <a:ea typeface="Times New Roman"/>
                <a:cs typeface="Times New Roman"/>
                <a:sym typeface="Times New Roman"/>
              </a:rPr>
              <a:t>Prefabricated pergolas</a:t>
            </a:r>
          </a:p>
          <a:p>
            <a:pPr lvl="0" algn="l" rtl="0">
              <a:spcBef>
                <a:spcPts val="0"/>
              </a:spcBef>
              <a:buNone/>
            </a:pPr>
            <a:endParaRPr>
              <a:latin typeface="Times New Roman"/>
              <a:ea typeface="Times New Roman"/>
              <a:cs typeface="Times New Roman"/>
              <a:sym typeface="Times New Roman"/>
            </a:endParaRPr>
          </a:p>
          <a:p>
            <a:pPr marL="457200" lvl="0" indent="-228600" algn="l" rtl="0">
              <a:spcBef>
                <a:spcPts val="0"/>
              </a:spcBef>
              <a:buFont typeface="Times New Roman"/>
              <a:buChar char="●"/>
            </a:pPr>
            <a:r>
              <a:rPr lang="en">
                <a:latin typeface="Times New Roman"/>
                <a:ea typeface="Times New Roman"/>
                <a:cs typeface="Times New Roman"/>
                <a:sym typeface="Times New Roman"/>
              </a:rPr>
              <a:t>Temporary gazebos</a:t>
            </a:r>
          </a:p>
          <a:p>
            <a:pPr lvl="0" algn="l" rtl="0">
              <a:spcBef>
                <a:spcPts val="0"/>
              </a:spcBef>
              <a:buNone/>
            </a:pPr>
            <a:endParaRPr>
              <a:latin typeface="Times New Roman"/>
              <a:ea typeface="Times New Roman"/>
              <a:cs typeface="Times New Roman"/>
              <a:sym typeface="Times New Roman"/>
            </a:endParaRPr>
          </a:p>
          <a:p>
            <a:pPr marL="457200" lvl="0" indent="-228600" algn="l" rtl="0">
              <a:spcBef>
                <a:spcPts val="0"/>
              </a:spcBef>
              <a:buFont typeface="Times New Roman"/>
              <a:buChar char="●"/>
            </a:pPr>
            <a:r>
              <a:rPr lang="en">
                <a:latin typeface="Times New Roman"/>
                <a:ea typeface="Times New Roman"/>
                <a:cs typeface="Times New Roman"/>
                <a:sym typeface="Times New Roman"/>
              </a:rPr>
              <a:t>Retractable awnings</a:t>
            </a:r>
          </a:p>
          <a:p>
            <a:pPr lvl="0" algn="l" rtl="0">
              <a:spcBef>
                <a:spcPts val="0"/>
              </a:spcBef>
              <a:buNone/>
            </a:pPr>
            <a:endParaRPr>
              <a:latin typeface="Times New Roman"/>
              <a:ea typeface="Times New Roman"/>
              <a:cs typeface="Times New Roman"/>
              <a:sym typeface="Times New Roman"/>
            </a:endParaRPr>
          </a:p>
          <a:p>
            <a:pPr marL="457200" lvl="0" indent="-228600" algn="l" rtl="0">
              <a:spcBef>
                <a:spcPts val="0"/>
              </a:spcBef>
              <a:buFont typeface="Times New Roman"/>
              <a:buChar char="●"/>
            </a:pPr>
            <a:r>
              <a:rPr lang="en">
                <a:latin typeface="Times New Roman"/>
                <a:ea typeface="Times New Roman"/>
                <a:cs typeface="Times New Roman"/>
                <a:sym typeface="Times New Roman"/>
              </a:rPr>
              <a:t>ALL must be in backyard ONLY</a:t>
            </a:r>
          </a:p>
        </p:txBody>
      </p:sp>
      <p:pic>
        <p:nvPicPr>
          <p:cNvPr id="172" name="Shape 172"/>
          <p:cNvPicPr preferRelativeResize="0"/>
          <p:nvPr/>
        </p:nvPicPr>
        <p:blipFill>
          <a:blip r:embed="rId3">
            <a:alphaModFix/>
          </a:blip>
          <a:stretch>
            <a:fillRect/>
          </a:stretch>
        </p:blipFill>
        <p:spPr>
          <a:xfrm>
            <a:off x="5075662" y="944516"/>
            <a:ext cx="1578599" cy="1438549"/>
          </a:xfrm>
          <a:prstGeom prst="rect">
            <a:avLst/>
          </a:prstGeom>
          <a:noFill/>
          <a:ln>
            <a:noFill/>
          </a:ln>
        </p:spPr>
      </p:pic>
      <p:pic>
        <p:nvPicPr>
          <p:cNvPr id="173" name="Shape 173"/>
          <p:cNvPicPr preferRelativeResize="0"/>
          <p:nvPr/>
        </p:nvPicPr>
        <p:blipFill>
          <a:blip r:embed="rId4">
            <a:alphaModFix/>
          </a:blip>
          <a:stretch>
            <a:fillRect/>
          </a:stretch>
        </p:blipFill>
        <p:spPr>
          <a:xfrm>
            <a:off x="6065799" y="2817375"/>
            <a:ext cx="1493474" cy="1493474"/>
          </a:xfrm>
          <a:prstGeom prst="rect">
            <a:avLst/>
          </a:prstGeom>
          <a:noFill/>
          <a:ln>
            <a:noFill/>
          </a:ln>
        </p:spPr>
      </p:pic>
      <p:pic>
        <p:nvPicPr>
          <p:cNvPr id="174" name="Shape 174"/>
          <p:cNvPicPr preferRelativeResize="0"/>
          <p:nvPr/>
        </p:nvPicPr>
        <p:blipFill>
          <a:blip r:embed="rId5">
            <a:alphaModFix/>
          </a:blip>
          <a:stretch>
            <a:fillRect/>
          </a:stretch>
        </p:blipFill>
        <p:spPr>
          <a:xfrm>
            <a:off x="7214576" y="944512"/>
            <a:ext cx="1596473" cy="1493475"/>
          </a:xfrm>
          <a:prstGeom prst="rect">
            <a:avLst/>
          </a:prstGeom>
          <a:noFill/>
          <a:ln>
            <a:noFill/>
          </a:ln>
        </p:spPr>
      </p:pic>
      <p:sp>
        <p:nvSpPr>
          <p:cNvPr id="175" name="Shape 175"/>
          <p:cNvSpPr txBox="1"/>
          <p:nvPr/>
        </p:nvSpPr>
        <p:spPr>
          <a:xfrm>
            <a:off x="7812675" y="214325"/>
            <a:ext cx="5611200" cy="654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Steve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242350" y="242575"/>
            <a:ext cx="4045199" cy="694800"/>
          </a:xfrm>
          <a:prstGeom prst="rect">
            <a:avLst/>
          </a:prstGeom>
        </p:spPr>
        <p:txBody>
          <a:bodyPr lIns="91425" tIns="91425" rIns="91425" bIns="91425" anchor="b" anchorCtr="0">
            <a:noAutofit/>
          </a:bodyPr>
          <a:lstStyle/>
          <a:p>
            <a:pPr lvl="0">
              <a:spcBef>
                <a:spcPts val="0"/>
              </a:spcBef>
              <a:buNone/>
            </a:pPr>
            <a:r>
              <a:rPr lang="en" sz="2600">
                <a:latin typeface="Times New Roman"/>
                <a:ea typeface="Times New Roman"/>
                <a:cs typeface="Times New Roman"/>
                <a:sym typeface="Times New Roman"/>
              </a:rPr>
              <a:t>Trash &amp; Storage</a:t>
            </a:r>
          </a:p>
        </p:txBody>
      </p:sp>
      <p:sp>
        <p:nvSpPr>
          <p:cNvPr id="181" name="Shape 181"/>
          <p:cNvSpPr txBox="1">
            <a:spLocks noGrp="1"/>
          </p:cNvSpPr>
          <p:nvPr>
            <p:ph type="subTitle" idx="1"/>
          </p:nvPr>
        </p:nvSpPr>
        <p:spPr>
          <a:xfrm>
            <a:off x="282850" y="1114298"/>
            <a:ext cx="4045199" cy="3259799"/>
          </a:xfrm>
          <a:prstGeom prst="rect">
            <a:avLst/>
          </a:prstGeom>
        </p:spPr>
        <p:txBody>
          <a:bodyPr lIns="91425" tIns="91425" rIns="91425" bIns="91425" anchor="t" anchorCtr="0">
            <a:noAutofit/>
          </a:bodyPr>
          <a:lstStyle/>
          <a:p>
            <a:pPr marL="457200" lvl="0" indent="-228600" algn="l" rtl="0">
              <a:spcBef>
                <a:spcPts val="0"/>
              </a:spcBef>
              <a:buFont typeface="Times New Roman"/>
              <a:buChar char="●"/>
            </a:pPr>
            <a:r>
              <a:rPr lang="en">
                <a:latin typeface="Times New Roman"/>
                <a:ea typeface="Times New Roman"/>
                <a:cs typeface="Times New Roman"/>
                <a:sym typeface="Times New Roman"/>
              </a:rPr>
              <a:t>Compost bins in backyard allowed.</a:t>
            </a:r>
          </a:p>
          <a:p>
            <a:pPr lvl="0" algn="l" rtl="0">
              <a:spcBef>
                <a:spcPts val="0"/>
              </a:spcBef>
              <a:buNone/>
            </a:pPr>
            <a:endParaRPr>
              <a:latin typeface="Times New Roman"/>
              <a:ea typeface="Times New Roman"/>
              <a:cs typeface="Times New Roman"/>
              <a:sym typeface="Times New Roman"/>
            </a:endParaRPr>
          </a:p>
          <a:p>
            <a:pPr marL="457200" lvl="0" indent="-228600" algn="l" rtl="0">
              <a:spcBef>
                <a:spcPts val="0"/>
              </a:spcBef>
              <a:buFont typeface="Times New Roman"/>
              <a:buChar char="●"/>
            </a:pPr>
            <a:r>
              <a:rPr lang="en">
                <a:latin typeface="Times New Roman"/>
                <a:ea typeface="Times New Roman"/>
                <a:cs typeface="Times New Roman"/>
                <a:sym typeface="Times New Roman"/>
              </a:rPr>
              <a:t>A partition behind house to store trash hoppers and wood piles.  </a:t>
            </a:r>
            <a:r>
              <a:rPr lang="en" sz="2400" i="1" u="sng">
                <a:solidFill>
                  <a:srgbClr val="A61C00"/>
                </a:solidFill>
                <a:latin typeface="Times New Roman"/>
                <a:ea typeface="Times New Roman"/>
                <a:cs typeface="Times New Roman"/>
                <a:sym typeface="Times New Roman"/>
              </a:rPr>
              <a:t>Must fill out an ACC request and get approval.</a:t>
            </a:r>
          </a:p>
          <a:p>
            <a:pPr lvl="0" algn="l" rtl="0">
              <a:spcBef>
                <a:spcPts val="0"/>
              </a:spcBef>
              <a:buNone/>
            </a:pPr>
            <a:endParaRPr>
              <a:latin typeface="Times New Roman"/>
              <a:ea typeface="Times New Roman"/>
              <a:cs typeface="Times New Roman"/>
              <a:sym typeface="Times New Roman"/>
            </a:endParaRPr>
          </a:p>
          <a:p>
            <a:pPr marL="457200" lvl="0" indent="-228600" algn="l">
              <a:spcBef>
                <a:spcPts val="0"/>
              </a:spcBef>
              <a:buFont typeface="Times New Roman"/>
              <a:buChar char="●"/>
            </a:pPr>
            <a:r>
              <a:rPr lang="en">
                <a:latin typeface="Times New Roman"/>
                <a:ea typeface="Times New Roman"/>
                <a:cs typeface="Times New Roman"/>
                <a:sym typeface="Times New Roman"/>
              </a:rPr>
              <a:t>Deck boxes ONLY allowed</a:t>
            </a:r>
          </a:p>
        </p:txBody>
      </p:sp>
      <p:pic>
        <p:nvPicPr>
          <p:cNvPr id="182" name="Shape 182"/>
          <p:cNvPicPr preferRelativeResize="0"/>
          <p:nvPr/>
        </p:nvPicPr>
        <p:blipFill>
          <a:blip r:embed="rId3">
            <a:alphaModFix/>
          </a:blip>
          <a:stretch>
            <a:fillRect/>
          </a:stretch>
        </p:blipFill>
        <p:spPr>
          <a:xfrm>
            <a:off x="5183450" y="460099"/>
            <a:ext cx="1439275" cy="1093849"/>
          </a:xfrm>
          <a:prstGeom prst="rect">
            <a:avLst/>
          </a:prstGeom>
          <a:noFill/>
          <a:ln>
            <a:noFill/>
          </a:ln>
        </p:spPr>
      </p:pic>
      <p:pic>
        <p:nvPicPr>
          <p:cNvPr id="183" name="Shape 183"/>
          <p:cNvPicPr preferRelativeResize="0"/>
          <p:nvPr/>
        </p:nvPicPr>
        <p:blipFill>
          <a:blip r:embed="rId4">
            <a:alphaModFix/>
          </a:blip>
          <a:stretch>
            <a:fillRect/>
          </a:stretch>
        </p:blipFill>
        <p:spPr>
          <a:xfrm>
            <a:off x="7317100" y="460099"/>
            <a:ext cx="1155799" cy="1155799"/>
          </a:xfrm>
          <a:prstGeom prst="rect">
            <a:avLst/>
          </a:prstGeom>
          <a:noFill/>
          <a:ln>
            <a:noFill/>
          </a:ln>
        </p:spPr>
      </p:pic>
      <p:pic>
        <p:nvPicPr>
          <p:cNvPr id="184" name="Shape 184"/>
          <p:cNvPicPr preferRelativeResize="0"/>
          <p:nvPr/>
        </p:nvPicPr>
        <p:blipFill>
          <a:blip r:embed="rId5">
            <a:alphaModFix/>
          </a:blip>
          <a:stretch>
            <a:fillRect/>
          </a:stretch>
        </p:blipFill>
        <p:spPr>
          <a:xfrm>
            <a:off x="5699887" y="1736974"/>
            <a:ext cx="2351848" cy="1349637"/>
          </a:xfrm>
          <a:prstGeom prst="rect">
            <a:avLst/>
          </a:prstGeom>
          <a:noFill/>
          <a:ln>
            <a:noFill/>
          </a:ln>
        </p:spPr>
      </p:pic>
      <p:pic>
        <p:nvPicPr>
          <p:cNvPr id="185" name="Shape 185"/>
          <p:cNvPicPr preferRelativeResize="0"/>
          <p:nvPr/>
        </p:nvPicPr>
        <p:blipFill>
          <a:blip r:embed="rId6">
            <a:alphaModFix/>
          </a:blip>
          <a:stretch>
            <a:fillRect/>
          </a:stretch>
        </p:blipFill>
        <p:spPr>
          <a:xfrm>
            <a:off x="6137612" y="3394500"/>
            <a:ext cx="1476375" cy="1066800"/>
          </a:xfrm>
          <a:prstGeom prst="rect">
            <a:avLst/>
          </a:prstGeom>
          <a:noFill/>
          <a:ln>
            <a:noFill/>
          </a:ln>
        </p:spPr>
      </p:pic>
      <p:sp>
        <p:nvSpPr>
          <p:cNvPr id="186" name="Shape 186"/>
          <p:cNvSpPr txBox="1"/>
          <p:nvPr/>
        </p:nvSpPr>
        <p:spPr>
          <a:xfrm>
            <a:off x="7832150" y="136375"/>
            <a:ext cx="5611200" cy="654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Steve</a:t>
            </a:r>
          </a:p>
          <a:p>
            <a:pPr lvl="0">
              <a:spcBef>
                <a:spcPts val="0"/>
              </a:spcBef>
              <a:buNone/>
            </a:pP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242350" y="242575"/>
            <a:ext cx="4045199" cy="602099"/>
          </a:xfrm>
          <a:prstGeom prst="rect">
            <a:avLst/>
          </a:prstGeom>
        </p:spPr>
        <p:txBody>
          <a:bodyPr lIns="91425" tIns="91425" rIns="91425" bIns="91425" anchor="b" anchorCtr="0">
            <a:noAutofit/>
          </a:bodyPr>
          <a:lstStyle/>
          <a:p>
            <a:pPr lvl="0" rtl="0">
              <a:spcBef>
                <a:spcPts val="0"/>
              </a:spcBef>
              <a:buNone/>
            </a:pPr>
            <a:r>
              <a:rPr lang="en" sz="2600">
                <a:latin typeface="Times New Roman"/>
                <a:ea typeface="Times New Roman"/>
                <a:cs typeface="Times New Roman"/>
                <a:sym typeface="Times New Roman"/>
              </a:rPr>
              <a:t>Fencing guidelines</a:t>
            </a:r>
          </a:p>
        </p:txBody>
      </p:sp>
      <p:sp>
        <p:nvSpPr>
          <p:cNvPr id="192" name="Shape 192"/>
          <p:cNvSpPr txBox="1">
            <a:spLocks noGrp="1"/>
          </p:cNvSpPr>
          <p:nvPr>
            <p:ph type="subTitle" idx="1"/>
          </p:nvPr>
        </p:nvSpPr>
        <p:spPr>
          <a:xfrm>
            <a:off x="317575" y="813450"/>
            <a:ext cx="4045199" cy="3988799"/>
          </a:xfrm>
          <a:prstGeom prst="rect">
            <a:avLst/>
          </a:prstGeom>
        </p:spPr>
        <p:txBody>
          <a:bodyPr lIns="91425" tIns="91425" rIns="91425" bIns="91425" anchor="t" anchorCtr="0">
            <a:noAutofit/>
          </a:bodyPr>
          <a:lstStyle/>
          <a:p>
            <a:pPr marL="457200" lvl="0" indent="-228600" algn="l" rtl="0">
              <a:spcBef>
                <a:spcPts val="0"/>
              </a:spcBef>
              <a:buFont typeface="Times New Roman"/>
              <a:buChar char="●"/>
            </a:pPr>
            <a:r>
              <a:rPr lang="en">
                <a:latin typeface="Times New Roman"/>
                <a:ea typeface="Times New Roman"/>
                <a:cs typeface="Times New Roman"/>
                <a:sym typeface="Times New Roman"/>
              </a:rPr>
              <a:t>Black chain link rules stay the same.</a:t>
            </a:r>
          </a:p>
          <a:p>
            <a:pPr marL="457200" lvl="0" indent="-228600" algn="l" rtl="0">
              <a:spcBef>
                <a:spcPts val="0"/>
              </a:spcBef>
              <a:buFont typeface="Times New Roman"/>
              <a:buChar char="●"/>
            </a:pPr>
            <a:r>
              <a:rPr lang="en">
                <a:latin typeface="Times New Roman"/>
                <a:ea typeface="Times New Roman"/>
                <a:cs typeface="Times New Roman"/>
                <a:sym typeface="Times New Roman"/>
              </a:rPr>
              <a:t>ALL fencing must still have ACC approval.</a:t>
            </a:r>
          </a:p>
          <a:p>
            <a:pPr marL="457200" lvl="0" indent="-228600" algn="l" rtl="0">
              <a:spcBef>
                <a:spcPts val="0"/>
              </a:spcBef>
              <a:buFont typeface="Times New Roman"/>
              <a:buChar char="●"/>
            </a:pPr>
            <a:r>
              <a:rPr lang="en">
                <a:latin typeface="Times New Roman"/>
                <a:ea typeface="Times New Roman"/>
                <a:cs typeface="Times New Roman"/>
                <a:sym typeface="Times New Roman"/>
              </a:rPr>
              <a:t>Pool fencing clarified, ASTM covers added.</a:t>
            </a:r>
          </a:p>
          <a:p>
            <a:pPr marL="457200" lvl="0" indent="-228600" algn="l" rtl="0">
              <a:spcBef>
                <a:spcPts val="0"/>
              </a:spcBef>
              <a:buFont typeface="Times New Roman"/>
              <a:buChar char="●"/>
            </a:pPr>
            <a:r>
              <a:rPr lang="en">
                <a:latin typeface="Times New Roman"/>
                <a:ea typeface="Times New Roman"/>
                <a:cs typeface="Times New Roman"/>
                <a:sym typeface="Times New Roman"/>
              </a:rPr>
              <a:t>Picket fencing:</a:t>
            </a:r>
          </a:p>
          <a:p>
            <a:pPr marL="914400" lvl="1" indent="-228600" algn="l" rtl="0">
              <a:spcBef>
                <a:spcPts val="0"/>
              </a:spcBef>
              <a:buFont typeface="Times New Roman"/>
              <a:buChar char="○"/>
            </a:pPr>
            <a:r>
              <a:rPr lang="en">
                <a:latin typeface="Times New Roman"/>
                <a:ea typeface="Times New Roman"/>
                <a:cs typeface="Times New Roman"/>
                <a:sym typeface="Times New Roman"/>
              </a:rPr>
              <a:t>More styles allowed</a:t>
            </a:r>
          </a:p>
          <a:p>
            <a:pPr marL="914400" lvl="1" indent="-228600" algn="l" rtl="0">
              <a:spcBef>
                <a:spcPts val="0"/>
              </a:spcBef>
              <a:buFont typeface="Times New Roman"/>
              <a:buChar char="○"/>
            </a:pPr>
            <a:r>
              <a:rPr lang="en">
                <a:latin typeface="Times New Roman"/>
                <a:ea typeface="Times New Roman"/>
                <a:cs typeface="Times New Roman"/>
                <a:sym typeface="Times New Roman"/>
              </a:rPr>
              <a:t>Vinyl allowed</a:t>
            </a:r>
          </a:p>
          <a:p>
            <a:pPr marL="914400" lvl="1" indent="-228600" algn="l" rtl="0">
              <a:spcBef>
                <a:spcPts val="0"/>
              </a:spcBef>
              <a:buFont typeface="Times New Roman"/>
              <a:buChar char="○"/>
            </a:pPr>
            <a:r>
              <a:rPr lang="en">
                <a:latin typeface="Times New Roman"/>
                <a:ea typeface="Times New Roman"/>
                <a:cs typeface="Times New Roman"/>
                <a:sym typeface="Times New Roman"/>
              </a:rPr>
              <a:t>Colors-untreated wood, white, or wood colored stain.</a:t>
            </a:r>
          </a:p>
          <a:p>
            <a:pPr marL="457200" lvl="0" indent="0" algn="l" rtl="0">
              <a:spcBef>
                <a:spcPts val="0"/>
              </a:spcBef>
              <a:buNone/>
            </a:pPr>
            <a:endParaRPr>
              <a:latin typeface="Times New Roman"/>
              <a:ea typeface="Times New Roman"/>
              <a:cs typeface="Times New Roman"/>
              <a:sym typeface="Times New Roman"/>
            </a:endParaRPr>
          </a:p>
        </p:txBody>
      </p:sp>
      <p:pic>
        <p:nvPicPr>
          <p:cNvPr id="193" name="Shape 193"/>
          <p:cNvPicPr preferRelativeResize="0"/>
          <p:nvPr/>
        </p:nvPicPr>
        <p:blipFill>
          <a:blip r:embed="rId3">
            <a:alphaModFix/>
          </a:blip>
          <a:stretch>
            <a:fillRect/>
          </a:stretch>
        </p:blipFill>
        <p:spPr>
          <a:xfrm>
            <a:off x="5086912" y="434687"/>
            <a:ext cx="1400175" cy="1057275"/>
          </a:xfrm>
          <a:prstGeom prst="rect">
            <a:avLst/>
          </a:prstGeom>
          <a:noFill/>
          <a:ln>
            <a:noFill/>
          </a:ln>
        </p:spPr>
      </p:pic>
      <p:pic>
        <p:nvPicPr>
          <p:cNvPr id="194" name="Shape 194"/>
          <p:cNvPicPr preferRelativeResize="0"/>
          <p:nvPr/>
        </p:nvPicPr>
        <p:blipFill>
          <a:blip r:embed="rId4">
            <a:alphaModFix/>
          </a:blip>
          <a:stretch>
            <a:fillRect/>
          </a:stretch>
        </p:blipFill>
        <p:spPr>
          <a:xfrm>
            <a:off x="7037725" y="434700"/>
            <a:ext cx="1714500" cy="1085850"/>
          </a:xfrm>
          <a:prstGeom prst="rect">
            <a:avLst/>
          </a:prstGeom>
          <a:noFill/>
          <a:ln>
            <a:noFill/>
          </a:ln>
        </p:spPr>
      </p:pic>
      <p:pic>
        <p:nvPicPr>
          <p:cNvPr id="195" name="Shape 195"/>
          <p:cNvPicPr preferRelativeResize="0"/>
          <p:nvPr/>
        </p:nvPicPr>
        <p:blipFill>
          <a:blip r:embed="rId5">
            <a:alphaModFix/>
          </a:blip>
          <a:stretch>
            <a:fillRect/>
          </a:stretch>
        </p:blipFill>
        <p:spPr>
          <a:xfrm>
            <a:off x="4972612" y="2318987"/>
            <a:ext cx="1628775" cy="1057275"/>
          </a:xfrm>
          <a:prstGeom prst="rect">
            <a:avLst/>
          </a:prstGeom>
          <a:noFill/>
          <a:ln>
            <a:noFill/>
          </a:ln>
        </p:spPr>
      </p:pic>
      <p:pic>
        <p:nvPicPr>
          <p:cNvPr id="196" name="Shape 196"/>
          <p:cNvPicPr preferRelativeResize="0"/>
          <p:nvPr/>
        </p:nvPicPr>
        <p:blipFill>
          <a:blip r:embed="rId6">
            <a:alphaModFix/>
          </a:blip>
          <a:stretch>
            <a:fillRect/>
          </a:stretch>
        </p:blipFill>
        <p:spPr>
          <a:xfrm>
            <a:off x="6961525" y="2314237"/>
            <a:ext cx="1866900" cy="1066800"/>
          </a:xfrm>
          <a:prstGeom prst="rect">
            <a:avLst/>
          </a:prstGeom>
          <a:noFill/>
          <a:ln>
            <a:noFill/>
          </a:ln>
        </p:spPr>
      </p:pic>
      <p:sp>
        <p:nvSpPr>
          <p:cNvPr id="197" name="Shape 197"/>
          <p:cNvSpPr txBox="1"/>
          <p:nvPr/>
        </p:nvSpPr>
        <p:spPr>
          <a:xfrm>
            <a:off x="7725000" y="155875"/>
            <a:ext cx="5611200" cy="654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Steve</a:t>
            </a:r>
          </a:p>
          <a:p>
            <a:pPr lvl="0">
              <a:spcBef>
                <a:spcPts val="0"/>
              </a:spcBef>
              <a:buNone/>
            </a:pP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spcBef>
                <a:spcPts val="0"/>
              </a:spcBef>
              <a:buNone/>
            </a:pPr>
            <a:r>
              <a:rPr lang="en" u="sng"/>
              <a:t>Rental Restriction Amendment</a:t>
            </a:r>
          </a:p>
        </p:txBody>
      </p:sp>
      <p:sp>
        <p:nvSpPr>
          <p:cNvPr id="203" name="Shape 203"/>
          <p:cNvSpPr txBox="1">
            <a:spLocks noGrp="1"/>
          </p:cNvSpPr>
          <p:nvPr>
            <p:ph type="body" idx="1"/>
          </p:nvPr>
        </p:nvSpPr>
        <p:spPr>
          <a:xfrm>
            <a:off x="311700" y="1660475"/>
            <a:ext cx="3999900" cy="3073800"/>
          </a:xfrm>
          <a:prstGeom prst="rect">
            <a:avLst/>
          </a:prstGeom>
        </p:spPr>
        <p:txBody>
          <a:bodyPr lIns="91425" tIns="91425" rIns="91425" bIns="91425" anchor="t" anchorCtr="0">
            <a:noAutofit/>
          </a:bodyPr>
          <a:lstStyle/>
          <a:p>
            <a:pPr marL="457200" lvl="0" indent="-342900" rtl="0">
              <a:spcBef>
                <a:spcPts val="0"/>
              </a:spcBef>
              <a:buSzPct val="100000"/>
            </a:pPr>
            <a:r>
              <a:rPr lang="en" sz="1800"/>
              <a:t>Board asks that all votes be mailed to Meridian by April 30, 2017 to allow time to record, process, and file with Johnson County </a:t>
            </a:r>
          </a:p>
          <a:p>
            <a:pPr marL="457200" lvl="0" indent="-342900" rtl="0">
              <a:spcBef>
                <a:spcPts val="0"/>
              </a:spcBef>
              <a:buClr>
                <a:srgbClr val="990000"/>
              </a:buClr>
              <a:buSzPct val="100000"/>
            </a:pPr>
            <a:r>
              <a:rPr lang="en" sz="1800">
                <a:solidFill>
                  <a:srgbClr val="990000"/>
                </a:solidFill>
              </a:rPr>
              <a:t>Come cast your vote TONIGHT at the back table!!</a:t>
            </a:r>
          </a:p>
          <a:p>
            <a:pPr marL="457200" lvl="0" indent="-342900" rtl="0">
              <a:spcBef>
                <a:spcPts val="0"/>
              </a:spcBef>
              <a:buClr>
                <a:srgbClr val="000000"/>
              </a:buClr>
              <a:buSzPct val="100000"/>
            </a:pPr>
            <a:r>
              <a:rPr lang="en" sz="1800">
                <a:solidFill>
                  <a:srgbClr val="000000"/>
                </a:solidFill>
              </a:rPr>
              <a:t>124 “yes” votes have been cast.  We need 182</a:t>
            </a:r>
          </a:p>
          <a:p>
            <a:pPr lvl="0">
              <a:spcBef>
                <a:spcPts val="0"/>
              </a:spcBef>
              <a:buNone/>
            </a:pPr>
            <a:endParaRPr>
              <a:solidFill>
                <a:srgbClr val="000000"/>
              </a:solidFill>
            </a:endParaRPr>
          </a:p>
        </p:txBody>
      </p:sp>
      <p:sp>
        <p:nvSpPr>
          <p:cNvPr id="204" name="Shape 204"/>
          <p:cNvSpPr txBox="1">
            <a:spLocks noGrp="1"/>
          </p:cNvSpPr>
          <p:nvPr>
            <p:ph type="body" idx="2"/>
          </p:nvPr>
        </p:nvSpPr>
        <p:spPr>
          <a:xfrm>
            <a:off x="4832400" y="1058225"/>
            <a:ext cx="3999900" cy="3734700"/>
          </a:xfrm>
          <a:prstGeom prst="rect">
            <a:avLst/>
          </a:prstGeom>
        </p:spPr>
        <p:txBody>
          <a:bodyPr lIns="91425" tIns="91425" rIns="91425" bIns="91425" anchor="t" anchorCtr="0">
            <a:noAutofit/>
          </a:bodyPr>
          <a:lstStyle/>
          <a:p>
            <a:pPr lvl="0">
              <a:spcBef>
                <a:spcPts val="0"/>
              </a:spcBef>
              <a:spcAft>
                <a:spcPts val="600"/>
              </a:spcAft>
              <a:buNone/>
            </a:pPr>
            <a:r>
              <a:rPr lang="en" dirty="0"/>
              <a:t>Talking Points-</a:t>
            </a:r>
          </a:p>
          <a:p>
            <a:pPr marL="457200" lvl="0" indent="-228600" rtl="0">
              <a:spcBef>
                <a:spcPts val="0"/>
              </a:spcBef>
              <a:spcAft>
                <a:spcPts val="600"/>
              </a:spcAft>
            </a:pPr>
            <a:r>
              <a:rPr lang="en" u="sng" dirty="0"/>
              <a:t>Lower property values</a:t>
            </a:r>
            <a:r>
              <a:rPr lang="en" dirty="0"/>
              <a:t>- upgrades and maintenance</a:t>
            </a:r>
          </a:p>
          <a:p>
            <a:pPr marL="457200" lvl="0" indent="-228600" rtl="0">
              <a:spcBef>
                <a:spcPts val="0"/>
              </a:spcBef>
              <a:spcAft>
                <a:spcPts val="600"/>
              </a:spcAft>
            </a:pPr>
            <a:r>
              <a:rPr lang="en" u="sng" dirty="0"/>
              <a:t>Lower property values</a:t>
            </a:r>
            <a:r>
              <a:rPr lang="en" dirty="0"/>
              <a:t>-rentals “on the books”</a:t>
            </a:r>
          </a:p>
          <a:p>
            <a:pPr marL="457200" lvl="0" indent="-228600" rtl="0">
              <a:spcBef>
                <a:spcPts val="0"/>
              </a:spcBef>
              <a:spcAft>
                <a:spcPts val="600"/>
              </a:spcAft>
            </a:pPr>
            <a:r>
              <a:rPr lang="en" dirty="0"/>
              <a:t>Wakefield West passed the same</a:t>
            </a:r>
          </a:p>
          <a:p>
            <a:pPr marL="457200" lvl="0" indent="-228600" rtl="0">
              <a:spcBef>
                <a:spcPts val="0"/>
              </a:spcBef>
              <a:spcAft>
                <a:spcPts val="600"/>
              </a:spcAft>
            </a:pPr>
            <a:r>
              <a:rPr lang="en" dirty="0"/>
              <a:t>Hardship clause included to cover temporary issues</a:t>
            </a:r>
          </a:p>
          <a:p>
            <a:pPr marL="457200" lvl="0" indent="-228600" rtl="0">
              <a:spcBef>
                <a:spcPts val="0"/>
              </a:spcBef>
              <a:spcAft>
                <a:spcPts val="600"/>
              </a:spcAft>
            </a:pPr>
            <a:r>
              <a:rPr lang="en" u="sng" dirty="0"/>
              <a:t>Violations</a:t>
            </a:r>
            <a:r>
              <a:rPr lang="en" dirty="0"/>
              <a:t>- 57% of rental homes received violation letters summer 2016, 35% are repeat offenders</a:t>
            </a:r>
          </a:p>
          <a:p>
            <a:pPr marL="457200" lvl="0" indent="-228600">
              <a:spcBef>
                <a:spcPts val="0"/>
              </a:spcBef>
              <a:spcAft>
                <a:spcPts val="600"/>
              </a:spcAft>
            </a:pPr>
            <a:r>
              <a:rPr lang="en" u="sng" dirty="0"/>
              <a:t>Violations</a:t>
            </a:r>
            <a:r>
              <a:rPr lang="en" dirty="0"/>
              <a:t>- Only 20% of homeowners received letters, ONLY 2% were repeat offenders</a:t>
            </a:r>
          </a:p>
        </p:txBody>
      </p:sp>
      <p:sp>
        <p:nvSpPr>
          <p:cNvPr id="205" name="Shape 205"/>
          <p:cNvSpPr txBox="1"/>
          <p:nvPr/>
        </p:nvSpPr>
        <p:spPr>
          <a:xfrm>
            <a:off x="7296375" y="194825"/>
            <a:ext cx="5611200" cy="654600"/>
          </a:xfrm>
          <a:prstGeom prst="rect">
            <a:avLst/>
          </a:prstGeom>
          <a:noFill/>
          <a:ln>
            <a:noFill/>
          </a:ln>
        </p:spPr>
        <p:txBody>
          <a:bodyPr lIns="91425" tIns="91425" rIns="91425" bIns="91425" anchor="t" anchorCtr="0">
            <a:noAutofit/>
          </a:bodyPr>
          <a:lstStyle/>
          <a:p>
            <a:pPr lvl="0">
              <a:spcBef>
                <a:spcPts val="0"/>
              </a:spcBef>
              <a:buNone/>
            </a:pPr>
            <a:r>
              <a:rPr lang="en"/>
              <a:t>Dave</a:t>
            </a:r>
          </a:p>
          <a:p>
            <a:pPr lvl="0">
              <a:spcBef>
                <a:spcPts val="0"/>
              </a:spcBef>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70775" y="279476"/>
            <a:ext cx="6396900" cy="4640100"/>
          </a:xfrm>
          <a:prstGeom prst="rect">
            <a:avLst/>
          </a:prstGeom>
        </p:spPr>
        <p:txBody>
          <a:bodyPr lIns="91425" tIns="91425" rIns="91425" bIns="91425" anchor="ctr" anchorCtr="0">
            <a:noAutofit/>
          </a:bodyPr>
          <a:lstStyle/>
          <a:p>
            <a:pPr lvl="0" algn="ctr" rtl="0">
              <a:spcBef>
                <a:spcPts val="0"/>
              </a:spcBef>
              <a:buNone/>
            </a:pPr>
            <a:r>
              <a:rPr lang="en" sz="2400" b="1">
                <a:solidFill>
                  <a:srgbClr val="000000"/>
                </a:solidFill>
              </a:rPr>
              <a:t>Common Courtesy Items</a:t>
            </a:r>
          </a:p>
          <a:p>
            <a:pPr marL="457200" lvl="0" indent="-342900" rtl="0">
              <a:spcBef>
                <a:spcPts val="0"/>
              </a:spcBef>
              <a:buSzPct val="100000"/>
              <a:buAutoNum type="arabicPeriod"/>
            </a:pPr>
            <a:r>
              <a:rPr lang="en" sz="1800"/>
              <a:t>Remember-Board members are volunteers who care about our neighborhood.  We are human and are not perfect.</a:t>
            </a:r>
          </a:p>
          <a:p>
            <a:pPr marL="457200" lvl="0" indent="-342900" rtl="0">
              <a:spcBef>
                <a:spcPts val="0"/>
              </a:spcBef>
              <a:buSzPct val="100000"/>
              <a:buAutoNum type="arabicPeriod"/>
            </a:pPr>
            <a:r>
              <a:rPr lang="en" sz="1800"/>
              <a:t>Please make sure dogs are not barking during quiet hours of 11pm-6am.  Please make sure dogs don’t bark for hours during the day.</a:t>
            </a:r>
          </a:p>
          <a:p>
            <a:pPr marL="457200" lvl="0" indent="-342900" rtl="0">
              <a:spcBef>
                <a:spcPts val="0"/>
              </a:spcBef>
              <a:buSzPct val="100000"/>
              <a:buAutoNum type="arabicPeriod"/>
            </a:pPr>
            <a:r>
              <a:rPr lang="en" sz="1800"/>
              <a:t>Pick up all dog messes when walking your pet.</a:t>
            </a:r>
          </a:p>
          <a:p>
            <a:pPr marL="457200" lvl="0" indent="-342900" rtl="0">
              <a:spcBef>
                <a:spcPts val="0"/>
              </a:spcBef>
              <a:buSzPct val="100000"/>
              <a:buAutoNum type="arabicPeriod"/>
            </a:pPr>
            <a:r>
              <a:rPr lang="en" sz="1800"/>
              <a:t>Make sure to remind kids not to throw the big ‘rip-rap’ rocks into the pond drains.</a:t>
            </a:r>
          </a:p>
          <a:p>
            <a:pPr marL="457200" lvl="0" indent="-342900" rtl="0">
              <a:spcBef>
                <a:spcPts val="0"/>
              </a:spcBef>
              <a:buSzPct val="100000"/>
              <a:buAutoNum type="arabicPeriod"/>
            </a:pPr>
            <a:r>
              <a:rPr lang="en" sz="1800"/>
              <a:t>Remind kids NOT to walk on ice on the pond.</a:t>
            </a:r>
          </a:p>
          <a:p>
            <a:pPr marL="457200" lvl="0" indent="-342900" rtl="0">
              <a:spcBef>
                <a:spcPts val="0"/>
              </a:spcBef>
              <a:buSzPct val="100000"/>
              <a:buAutoNum type="arabicPeriod"/>
            </a:pPr>
            <a:r>
              <a:rPr lang="en" sz="1800"/>
              <a:t>Remind kids to be respectful of the new playground. No climbing on canopy, no big kids in baby swings, no rude language or disrespect towards adults. </a:t>
            </a:r>
          </a:p>
          <a:p>
            <a:pPr marL="457200" lvl="0" indent="-342900">
              <a:spcBef>
                <a:spcPts val="0"/>
              </a:spcBef>
              <a:buSzPct val="100000"/>
              <a:buAutoNum type="arabicPeriod"/>
            </a:pPr>
            <a:r>
              <a:rPr lang="en" sz="1800"/>
              <a:t>Facebook is a place to ask questions, share ideas, and help with safety.  It is NOT to argue about covenant violations, fireworks, etc.</a:t>
            </a:r>
          </a:p>
        </p:txBody>
      </p:sp>
      <p:pic>
        <p:nvPicPr>
          <p:cNvPr id="211" name="Shape 211" descr="... behavior dog bite barking"/>
          <p:cNvPicPr preferRelativeResize="0"/>
          <p:nvPr/>
        </p:nvPicPr>
        <p:blipFill>
          <a:blip r:embed="rId3">
            <a:alphaModFix/>
          </a:blip>
          <a:stretch>
            <a:fillRect/>
          </a:stretch>
        </p:blipFill>
        <p:spPr>
          <a:xfrm>
            <a:off x="7329684" y="679524"/>
            <a:ext cx="1318824" cy="888824"/>
          </a:xfrm>
          <a:prstGeom prst="rect">
            <a:avLst/>
          </a:prstGeom>
          <a:noFill/>
          <a:ln>
            <a:noFill/>
          </a:ln>
        </p:spPr>
      </p:pic>
      <p:pic>
        <p:nvPicPr>
          <p:cNvPr id="212" name="Shape 212" descr="Riprap.jpg ..."/>
          <p:cNvPicPr preferRelativeResize="0"/>
          <p:nvPr/>
        </p:nvPicPr>
        <p:blipFill rotWithShape="1">
          <a:blip r:embed="rId4">
            <a:alphaModFix/>
          </a:blip>
          <a:srcRect l="12730" t="11339" r="24463"/>
          <a:stretch/>
        </p:blipFill>
        <p:spPr>
          <a:xfrm flipH="1">
            <a:off x="7509101" y="1870374"/>
            <a:ext cx="959974" cy="1016374"/>
          </a:xfrm>
          <a:prstGeom prst="rect">
            <a:avLst/>
          </a:prstGeom>
          <a:noFill/>
          <a:ln>
            <a:noFill/>
          </a:ln>
        </p:spPr>
      </p:pic>
      <p:pic>
        <p:nvPicPr>
          <p:cNvPr id="213" name="Shape 213"/>
          <p:cNvPicPr preferRelativeResize="0"/>
          <p:nvPr/>
        </p:nvPicPr>
        <p:blipFill rotWithShape="1">
          <a:blip r:embed="rId5">
            <a:alphaModFix/>
          </a:blip>
          <a:srcRect t="19947" b="16624"/>
          <a:stretch/>
        </p:blipFill>
        <p:spPr>
          <a:xfrm>
            <a:off x="7329675" y="3188775"/>
            <a:ext cx="1422700" cy="1602699"/>
          </a:xfrm>
          <a:prstGeom prst="rect">
            <a:avLst/>
          </a:prstGeom>
          <a:noFill/>
          <a:ln>
            <a:noFill/>
          </a:ln>
        </p:spPr>
      </p:pic>
      <p:pic>
        <p:nvPicPr>
          <p:cNvPr id="214" name="Shape 214"/>
          <p:cNvPicPr preferRelativeResize="0"/>
          <p:nvPr/>
        </p:nvPicPr>
        <p:blipFill>
          <a:blip r:embed="rId6">
            <a:alphaModFix/>
          </a:blip>
          <a:stretch>
            <a:fillRect/>
          </a:stretch>
        </p:blipFill>
        <p:spPr>
          <a:xfrm>
            <a:off x="6055975" y="4390299"/>
            <a:ext cx="529274" cy="529274"/>
          </a:xfrm>
          <a:prstGeom prst="rect">
            <a:avLst/>
          </a:prstGeom>
          <a:noFill/>
          <a:ln>
            <a:noFill/>
          </a:ln>
        </p:spPr>
      </p:pic>
      <p:sp>
        <p:nvSpPr>
          <p:cNvPr id="215" name="Shape 215"/>
          <p:cNvSpPr txBox="1"/>
          <p:nvPr/>
        </p:nvSpPr>
        <p:spPr>
          <a:xfrm>
            <a:off x="7647050" y="224050"/>
            <a:ext cx="5611200" cy="654600"/>
          </a:xfrm>
          <a:prstGeom prst="rect">
            <a:avLst/>
          </a:prstGeom>
          <a:noFill/>
          <a:ln>
            <a:noFill/>
          </a:ln>
        </p:spPr>
        <p:txBody>
          <a:bodyPr lIns="91425" tIns="91425" rIns="91425" bIns="91425" anchor="t" anchorCtr="0">
            <a:noAutofit/>
          </a:bodyPr>
          <a:lstStyle/>
          <a:p>
            <a:pPr lvl="0">
              <a:spcBef>
                <a:spcPts val="0"/>
              </a:spcBef>
              <a:buNone/>
            </a:pPr>
            <a:r>
              <a:rPr lang="en"/>
              <a:t>Kim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Current Board Members </a:t>
            </a:r>
          </a:p>
        </p:txBody>
      </p:sp>
      <p:sp>
        <p:nvSpPr>
          <p:cNvPr id="66" name="Shape 66"/>
          <p:cNvSpPr txBox="1">
            <a:spLocks noGrp="1"/>
          </p:cNvSpPr>
          <p:nvPr>
            <p:ph type="body" idx="1"/>
          </p:nvPr>
        </p:nvSpPr>
        <p:spPr>
          <a:xfrm>
            <a:off x="311700" y="1171600"/>
            <a:ext cx="8520599" cy="3397200"/>
          </a:xfrm>
          <a:prstGeom prst="rect">
            <a:avLst/>
          </a:prstGeom>
        </p:spPr>
        <p:txBody>
          <a:bodyPr lIns="91425" tIns="91425" rIns="91425" bIns="91425" anchor="t" anchorCtr="0">
            <a:noAutofit/>
          </a:bodyPr>
          <a:lstStyle/>
          <a:p>
            <a:pPr marL="457200" lvl="0" indent="-381000" rtl="0">
              <a:spcBef>
                <a:spcPts val="0"/>
              </a:spcBef>
              <a:buSzPct val="100000"/>
              <a:buFont typeface="Times New Roman"/>
            </a:pPr>
            <a:r>
              <a:rPr lang="en" sz="2400">
                <a:latin typeface="Times New Roman"/>
                <a:ea typeface="Times New Roman"/>
                <a:cs typeface="Times New Roman"/>
                <a:sym typeface="Times New Roman"/>
              </a:rPr>
              <a:t>Kim Duffie - President</a:t>
            </a:r>
          </a:p>
          <a:p>
            <a:pPr marL="457200" lvl="0" indent="-381000" rtl="0">
              <a:spcBef>
                <a:spcPts val="0"/>
              </a:spcBef>
              <a:buSzPct val="100000"/>
              <a:buFont typeface="Times New Roman"/>
            </a:pPr>
            <a:r>
              <a:rPr lang="en" sz="2400">
                <a:latin typeface="Times New Roman"/>
                <a:ea typeface="Times New Roman"/>
                <a:cs typeface="Times New Roman"/>
                <a:sym typeface="Times New Roman"/>
              </a:rPr>
              <a:t>Steve Pappas - Vice President</a:t>
            </a:r>
          </a:p>
          <a:p>
            <a:pPr marL="457200" lvl="0" indent="-381000" rtl="0">
              <a:spcBef>
                <a:spcPts val="0"/>
              </a:spcBef>
              <a:buSzPct val="100000"/>
              <a:buFont typeface="Times New Roman"/>
            </a:pPr>
            <a:r>
              <a:rPr lang="en" sz="2400">
                <a:latin typeface="Times New Roman"/>
                <a:ea typeface="Times New Roman"/>
                <a:cs typeface="Times New Roman"/>
                <a:sym typeface="Times New Roman"/>
              </a:rPr>
              <a:t>Karen Ross - Treasurer</a:t>
            </a:r>
          </a:p>
          <a:p>
            <a:pPr marL="457200" lvl="0" indent="-381000" rtl="0">
              <a:spcBef>
                <a:spcPts val="0"/>
              </a:spcBef>
              <a:buSzPct val="100000"/>
              <a:buFont typeface="Times New Roman"/>
            </a:pPr>
            <a:r>
              <a:rPr lang="en" sz="2400">
                <a:latin typeface="Times New Roman"/>
                <a:ea typeface="Times New Roman"/>
                <a:cs typeface="Times New Roman"/>
                <a:sym typeface="Times New Roman"/>
              </a:rPr>
              <a:t>Melanie Piper - Secretary</a:t>
            </a:r>
          </a:p>
          <a:p>
            <a:pPr marL="457200" lvl="0" indent="-381000" rtl="0">
              <a:spcBef>
                <a:spcPts val="0"/>
              </a:spcBef>
              <a:buSzPct val="100000"/>
              <a:buFont typeface="Times New Roman"/>
            </a:pPr>
            <a:r>
              <a:rPr lang="en" sz="2400">
                <a:latin typeface="Times New Roman"/>
                <a:ea typeface="Times New Roman"/>
                <a:cs typeface="Times New Roman"/>
                <a:sym typeface="Times New Roman"/>
              </a:rPr>
              <a:t>Dave Yount - Member-At-Large</a:t>
            </a:r>
          </a:p>
          <a:p>
            <a:pPr marL="457200" lvl="0" indent="-381000" rtl="0">
              <a:spcBef>
                <a:spcPts val="0"/>
              </a:spcBef>
              <a:buSzPct val="100000"/>
              <a:buFont typeface="Times New Roman"/>
            </a:pPr>
            <a:r>
              <a:rPr lang="en" sz="2400">
                <a:latin typeface="Times New Roman"/>
                <a:ea typeface="Times New Roman"/>
                <a:cs typeface="Times New Roman"/>
                <a:sym typeface="Times New Roman"/>
              </a:rPr>
              <a:t>Rob Souchon - Member-At-Large</a:t>
            </a:r>
          </a:p>
        </p:txBody>
      </p:sp>
      <p:sp>
        <p:nvSpPr>
          <p:cNvPr id="67" name="Shape 67"/>
          <p:cNvSpPr txBox="1"/>
          <p:nvPr/>
        </p:nvSpPr>
        <p:spPr>
          <a:xfrm>
            <a:off x="7774150" y="176675"/>
            <a:ext cx="961800" cy="216000"/>
          </a:xfrm>
          <a:prstGeom prst="rect">
            <a:avLst/>
          </a:prstGeom>
          <a:noFill/>
          <a:ln>
            <a:noFill/>
          </a:ln>
        </p:spPr>
        <p:txBody>
          <a:bodyPr lIns="91425" tIns="91425" rIns="91425" bIns="91425" anchor="t" anchorCtr="0">
            <a:noAutofit/>
          </a:bodyPr>
          <a:lstStyle/>
          <a:p>
            <a:pPr lvl="0">
              <a:spcBef>
                <a:spcPts val="0"/>
              </a:spcBef>
              <a:buNone/>
            </a:pPr>
            <a:r>
              <a:rPr lang="en"/>
              <a:t>Kim</a:t>
            </a:r>
          </a:p>
          <a:p>
            <a:pPr lvl="0">
              <a:spcBef>
                <a:spcPts val="0"/>
              </a:spcBef>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Election of New Board Members</a:t>
            </a:r>
          </a:p>
        </p:txBody>
      </p:sp>
      <p:sp>
        <p:nvSpPr>
          <p:cNvPr id="221" name="Shape 221"/>
          <p:cNvSpPr txBox="1">
            <a:spLocks noGrp="1"/>
          </p:cNvSpPr>
          <p:nvPr>
            <p:ph type="body" idx="1"/>
          </p:nvPr>
        </p:nvSpPr>
        <p:spPr>
          <a:xfrm>
            <a:off x="311700" y="1171675"/>
            <a:ext cx="3999899" cy="3397200"/>
          </a:xfrm>
          <a:prstGeom prst="rect">
            <a:avLst/>
          </a:prstGeom>
        </p:spPr>
        <p:txBody>
          <a:bodyPr lIns="91425" tIns="91425" rIns="91425" bIns="91425" anchor="t" anchorCtr="0">
            <a:noAutofit/>
          </a:bodyPr>
          <a:lstStyle/>
          <a:p>
            <a:pPr lvl="0" rtl="0">
              <a:spcBef>
                <a:spcPts val="0"/>
              </a:spcBef>
              <a:buNone/>
            </a:pPr>
            <a:r>
              <a:rPr lang="en" sz="1800">
                <a:latin typeface="Times New Roman"/>
                <a:ea typeface="Times New Roman"/>
                <a:cs typeface="Times New Roman"/>
                <a:sym typeface="Times New Roman"/>
              </a:rPr>
              <a:t>Up for Re-election:</a:t>
            </a:r>
          </a:p>
          <a:p>
            <a:pPr marL="457200" lvl="0" indent="-342900" rtl="0">
              <a:spcBef>
                <a:spcPts val="0"/>
              </a:spcBef>
              <a:buSzPct val="100000"/>
              <a:buFont typeface="Times New Roman"/>
            </a:pPr>
            <a:r>
              <a:rPr lang="en" sz="1800">
                <a:latin typeface="Times New Roman"/>
                <a:ea typeface="Times New Roman"/>
                <a:cs typeface="Times New Roman"/>
                <a:sym typeface="Times New Roman"/>
              </a:rPr>
              <a:t>Kim Duffie</a:t>
            </a:r>
          </a:p>
          <a:p>
            <a:pPr marL="457200" lvl="0" indent="-342900" rtl="0">
              <a:spcBef>
                <a:spcPts val="0"/>
              </a:spcBef>
              <a:buSzPct val="100000"/>
              <a:buFont typeface="Times New Roman"/>
            </a:pPr>
            <a:r>
              <a:rPr lang="en" sz="1800">
                <a:latin typeface="Times New Roman"/>
                <a:ea typeface="Times New Roman"/>
                <a:cs typeface="Times New Roman"/>
                <a:sym typeface="Times New Roman"/>
              </a:rPr>
              <a:t>Karen Ross </a:t>
            </a:r>
          </a:p>
          <a:p>
            <a:pPr marL="457200" lvl="0" indent="-342900" rtl="0">
              <a:spcBef>
                <a:spcPts val="0"/>
              </a:spcBef>
              <a:buSzPct val="100000"/>
              <a:buFont typeface="Times New Roman"/>
            </a:pPr>
            <a:r>
              <a:rPr lang="en" sz="1800">
                <a:latin typeface="Times New Roman"/>
                <a:ea typeface="Times New Roman"/>
                <a:cs typeface="Times New Roman"/>
                <a:sym typeface="Times New Roman"/>
              </a:rPr>
              <a:t>Melanie Piper</a:t>
            </a:r>
          </a:p>
          <a:p>
            <a:pPr marL="457200" lvl="0" indent="-228600" rtl="0">
              <a:spcBef>
                <a:spcPts val="0"/>
              </a:spcBef>
              <a:buFont typeface="Times New Roman"/>
            </a:pPr>
            <a:r>
              <a:rPr lang="en" sz="1800">
                <a:latin typeface="Times New Roman"/>
                <a:ea typeface="Times New Roman"/>
                <a:cs typeface="Times New Roman"/>
                <a:sym typeface="Times New Roman"/>
              </a:rPr>
              <a:t>Open position</a:t>
            </a:r>
          </a:p>
        </p:txBody>
      </p:sp>
      <p:sp>
        <p:nvSpPr>
          <p:cNvPr id="222" name="Shape 222"/>
          <p:cNvSpPr txBox="1">
            <a:spLocks noGrp="1"/>
          </p:cNvSpPr>
          <p:nvPr>
            <p:ph type="body" idx="2"/>
          </p:nvPr>
        </p:nvSpPr>
        <p:spPr>
          <a:xfrm>
            <a:off x="4504200" y="1171675"/>
            <a:ext cx="4328100" cy="3397200"/>
          </a:xfrm>
          <a:prstGeom prst="rect">
            <a:avLst/>
          </a:prstGeom>
        </p:spPr>
        <p:txBody>
          <a:bodyPr lIns="91425" tIns="91425" rIns="91425" bIns="91425" anchor="t" anchorCtr="0">
            <a:noAutofit/>
          </a:bodyPr>
          <a:lstStyle/>
          <a:p>
            <a:pPr marL="457200" lvl="0" indent="-342900" rtl="0">
              <a:spcBef>
                <a:spcPts val="0"/>
              </a:spcBef>
              <a:buSzPct val="100000"/>
              <a:buFont typeface="Times New Roman"/>
              <a:buAutoNum type="arabicPeriod"/>
            </a:pPr>
            <a:r>
              <a:rPr lang="en" sz="1800">
                <a:latin typeface="Times New Roman"/>
                <a:ea typeface="Times New Roman"/>
                <a:cs typeface="Times New Roman"/>
                <a:sym typeface="Times New Roman"/>
              </a:rPr>
              <a:t>Call for volunteers to run for the board.</a:t>
            </a:r>
          </a:p>
          <a:p>
            <a:pPr marL="457200" lvl="0" indent="-342900" rtl="0">
              <a:spcBef>
                <a:spcPts val="0"/>
              </a:spcBef>
              <a:buSzPct val="100000"/>
              <a:buFont typeface="Times New Roman"/>
              <a:buAutoNum type="arabicPeriod"/>
            </a:pPr>
            <a:r>
              <a:rPr lang="en" sz="1800">
                <a:latin typeface="Times New Roman"/>
                <a:ea typeface="Times New Roman"/>
                <a:cs typeface="Times New Roman"/>
                <a:sym typeface="Times New Roman"/>
              </a:rPr>
              <a:t>One minute speech from each candidate.</a:t>
            </a:r>
          </a:p>
          <a:p>
            <a:pPr marL="457200" lvl="0" indent="-342900" rtl="0">
              <a:spcBef>
                <a:spcPts val="0"/>
              </a:spcBef>
              <a:buSzPct val="100000"/>
              <a:buFont typeface="Times New Roman"/>
              <a:buAutoNum type="arabicPeriod"/>
            </a:pPr>
            <a:r>
              <a:rPr lang="en" sz="1800">
                <a:latin typeface="Times New Roman"/>
                <a:ea typeface="Times New Roman"/>
                <a:cs typeface="Times New Roman"/>
                <a:sym typeface="Times New Roman"/>
              </a:rPr>
              <a:t>Vote</a:t>
            </a:r>
          </a:p>
          <a:p>
            <a:pPr marL="457200" lvl="0" indent="-342900" rtl="0">
              <a:spcBef>
                <a:spcPts val="0"/>
              </a:spcBef>
              <a:buSzPct val="100000"/>
              <a:buFont typeface="Times New Roman"/>
              <a:buAutoNum type="arabicPeriod"/>
            </a:pPr>
            <a:r>
              <a:rPr lang="en" sz="1800">
                <a:latin typeface="Times New Roman"/>
                <a:ea typeface="Times New Roman"/>
                <a:cs typeface="Times New Roman"/>
                <a:sym typeface="Times New Roman"/>
              </a:rPr>
              <a:t>Vote count by Meridian and a volunteer homeowner</a:t>
            </a:r>
          </a:p>
          <a:p>
            <a:pPr marL="457200" lvl="0" indent="-342900">
              <a:spcBef>
                <a:spcPts val="0"/>
              </a:spcBef>
              <a:buSzPct val="100000"/>
              <a:buAutoNum type="arabicPeriod"/>
            </a:pPr>
            <a:r>
              <a:rPr lang="en" sz="1800">
                <a:latin typeface="Times New Roman"/>
                <a:ea typeface="Times New Roman"/>
                <a:cs typeface="Times New Roman"/>
                <a:sym typeface="Times New Roman"/>
              </a:rPr>
              <a:t>Introduction of the new 2017 Board.</a:t>
            </a:r>
            <a:r>
              <a:rPr lang="en" sz="1800"/>
              <a:t> </a:t>
            </a:r>
          </a:p>
        </p:txBody>
      </p:sp>
      <p:sp>
        <p:nvSpPr>
          <p:cNvPr id="223" name="Shape 223"/>
          <p:cNvSpPr txBox="1"/>
          <p:nvPr/>
        </p:nvSpPr>
        <p:spPr>
          <a:xfrm>
            <a:off x="7773700" y="272750"/>
            <a:ext cx="5611200" cy="654600"/>
          </a:xfrm>
          <a:prstGeom prst="rect">
            <a:avLst/>
          </a:prstGeom>
          <a:noFill/>
          <a:ln>
            <a:noFill/>
          </a:ln>
        </p:spPr>
        <p:txBody>
          <a:bodyPr lIns="91425" tIns="91425" rIns="91425" bIns="91425" anchor="t" anchorCtr="0">
            <a:noAutofit/>
          </a:bodyPr>
          <a:lstStyle/>
          <a:p>
            <a:pPr lvl="0">
              <a:spcBef>
                <a:spcPts val="0"/>
              </a:spcBef>
              <a:buNone/>
            </a:pPr>
            <a:r>
              <a:rPr lang="en"/>
              <a:t>Kim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90250" y="526350"/>
            <a:ext cx="8130600" cy="4090800"/>
          </a:xfrm>
          <a:prstGeom prst="rect">
            <a:avLst/>
          </a:prstGeom>
        </p:spPr>
        <p:txBody>
          <a:bodyPr lIns="91425" tIns="91425" rIns="91425" bIns="91425" anchor="ctr" anchorCtr="0">
            <a:noAutofit/>
          </a:bodyPr>
          <a:lstStyle/>
          <a:p>
            <a:pPr lvl="0" algn="ctr" rtl="0">
              <a:spcBef>
                <a:spcPts val="0"/>
              </a:spcBef>
              <a:buNone/>
            </a:pPr>
            <a:endParaRPr u="sng">
              <a:latin typeface="Times New Roman"/>
              <a:ea typeface="Times New Roman"/>
              <a:cs typeface="Times New Roman"/>
              <a:sym typeface="Times New Roman"/>
            </a:endParaRPr>
          </a:p>
          <a:p>
            <a:pPr lvl="0" algn="ctr" rtl="0">
              <a:spcBef>
                <a:spcPts val="0"/>
              </a:spcBef>
              <a:buNone/>
            </a:pPr>
            <a:r>
              <a:rPr lang="en" sz="3600" u="sng">
                <a:latin typeface="Times New Roman"/>
                <a:ea typeface="Times New Roman"/>
                <a:cs typeface="Times New Roman"/>
                <a:sym typeface="Times New Roman"/>
              </a:rPr>
              <a:t>Final Thoughts</a:t>
            </a:r>
          </a:p>
          <a:p>
            <a:pPr marL="457200" lvl="0" indent="-419100" rtl="0">
              <a:spcBef>
                <a:spcPts val="0"/>
              </a:spcBef>
              <a:buSzPct val="100000"/>
              <a:buFont typeface="Times New Roman"/>
              <a:buAutoNum type="arabicPeriod"/>
            </a:pPr>
            <a:r>
              <a:rPr lang="en" sz="3000">
                <a:latin typeface="Times New Roman"/>
                <a:ea typeface="Times New Roman"/>
                <a:cs typeface="Times New Roman"/>
                <a:sym typeface="Times New Roman"/>
              </a:rPr>
              <a:t>When in doubt, ALWAYS call Meridian Management. Call Sam for covenant violations, neighborhood complaints, architectural change questions, general maintenance, etc. 317-262-4989</a:t>
            </a:r>
          </a:p>
          <a:p>
            <a:pPr marL="457200" lvl="0" indent="-419100" rtl="0">
              <a:spcBef>
                <a:spcPts val="0"/>
              </a:spcBef>
              <a:buSzPct val="100000"/>
              <a:buFont typeface="Times New Roman"/>
              <a:buAutoNum type="arabicPeriod"/>
            </a:pPr>
            <a:r>
              <a:rPr lang="en" sz="3000">
                <a:latin typeface="Times New Roman"/>
                <a:ea typeface="Times New Roman"/>
                <a:cs typeface="Times New Roman"/>
                <a:sym typeface="Times New Roman"/>
              </a:rPr>
              <a:t>Close the meeting</a:t>
            </a:r>
          </a:p>
          <a:p>
            <a:pPr lvl="0">
              <a:spcBef>
                <a:spcPts val="0"/>
              </a:spcBef>
              <a:buNone/>
            </a:pPr>
            <a:endParaRPr/>
          </a:p>
        </p:txBody>
      </p:sp>
      <p:sp>
        <p:nvSpPr>
          <p:cNvPr id="229" name="Shape 229"/>
          <p:cNvSpPr txBox="1"/>
          <p:nvPr/>
        </p:nvSpPr>
        <p:spPr>
          <a:xfrm>
            <a:off x="7364550" y="428625"/>
            <a:ext cx="5611200" cy="654600"/>
          </a:xfrm>
          <a:prstGeom prst="rect">
            <a:avLst/>
          </a:prstGeom>
          <a:noFill/>
          <a:ln>
            <a:noFill/>
          </a:ln>
        </p:spPr>
        <p:txBody>
          <a:bodyPr lIns="91425" tIns="91425" rIns="91425" bIns="91425" anchor="t" anchorCtr="0">
            <a:noAutofit/>
          </a:bodyPr>
          <a:lstStyle/>
          <a:p>
            <a:pPr lvl="0">
              <a:spcBef>
                <a:spcPts val="0"/>
              </a:spcBef>
              <a:buNone/>
            </a:pPr>
            <a:r>
              <a:rPr lang="en"/>
              <a:t>Kim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spcBef>
                <a:spcPts val="0"/>
              </a:spcBef>
              <a:buNone/>
            </a:pPr>
            <a:r>
              <a:rPr lang="en"/>
              <a:t>IMPORTANT “To Do” list for tonight</a:t>
            </a:r>
          </a:p>
        </p:txBody>
      </p:sp>
      <p:sp>
        <p:nvSpPr>
          <p:cNvPr id="73" name="Shape 73"/>
          <p:cNvSpPr txBox="1">
            <a:spLocks noGrp="1"/>
          </p:cNvSpPr>
          <p:nvPr>
            <p:ph type="body" idx="1"/>
          </p:nvPr>
        </p:nvSpPr>
        <p:spPr>
          <a:xfrm>
            <a:off x="311700" y="1171675"/>
            <a:ext cx="3999900" cy="3397200"/>
          </a:xfrm>
          <a:prstGeom prst="rect">
            <a:avLst/>
          </a:prstGeom>
        </p:spPr>
        <p:txBody>
          <a:bodyPr lIns="91425" tIns="91425" rIns="91425" bIns="91425" anchor="t" anchorCtr="0">
            <a:noAutofit/>
          </a:bodyPr>
          <a:lstStyle/>
          <a:p>
            <a:pPr lvl="0">
              <a:spcBef>
                <a:spcPts val="0"/>
              </a:spcBef>
              <a:buNone/>
            </a:pPr>
            <a:r>
              <a:rPr lang="en" sz="1800"/>
              <a:t>Make sure Meridian Mgt. has your updated contact info.</a:t>
            </a:r>
          </a:p>
          <a:p>
            <a:pPr marL="457200" lvl="0" indent="-342900" rtl="0">
              <a:spcBef>
                <a:spcPts val="0"/>
              </a:spcBef>
              <a:buSzPct val="100000"/>
              <a:buAutoNum type="arabicPeriod"/>
            </a:pPr>
            <a:r>
              <a:rPr lang="en" sz="1800"/>
              <a:t>Phone #</a:t>
            </a:r>
          </a:p>
          <a:p>
            <a:pPr marL="457200" lvl="0" indent="-342900" rtl="0">
              <a:spcBef>
                <a:spcPts val="0"/>
              </a:spcBef>
              <a:buSzPct val="100000"/>
              <a:buAutoNum type="arabicPeriod"/>
            </a:pPr>
            <a:r>
              <a:rPr lang="en" sz="1800"/>
              <a:t>Cell #</a:t>
            </a:r>
          </a:p>
          <a:p>
            <a:pPr marL="457200" lvl="0" indent="-342900" rtl="0">
              <a:spcBef>
                <a:spcPts val="0"/>
              </a:spcBef>
              <a:buSzPct val="100000"/>
              <a:buAutoNum type="arabicPeriod"/>
            </a:pPr>
            <a:r>
              <a:rPr lang="en" sz="1800"/>
              <a:t>E-mail</a:t>
            </a:r>
          </a:p>
          <a:p>
            <a:pPr marL="457200" lvl="0" indent="-342900">
              <a:spcBef>
                <a:spcPts val="0"/>
              </a:spcBef>
              <a:buSzPct val="100000"/>
              <a:buAutoNum type="arabicPeriod"/>
            </a:pPr>
            <a:r>
              <a:rPr lang="en" sz="1800"/>
              <a:t>Make sure you provide this for all adults in the home.</a:t>
            </a:r>
          </a:p>
        </p:txBody>
      </p:sp>
      <p:sp>
        <p:nvSpPr>
          <p:cNvPr id="74" name="Shape 74"/>
          <p:cNvSpPr txBox="1">
            <a:spLocks noGrp="1"/>
          </p:cNvSpPr>
          <p:nvPr>
            <p:ph type="body" idx="2"/>
          </p:nvPr>
        </p:nvSpPr>
        <p:spPr>
          <a:xfrm>
            <a:off x="4832400" y="1171675"/>
            <a:ext cx="3999900" cy="3397200"/>
          </a:xfrm>
          <a:prstGeom prst="rect">
            <a:avLst/>
          </a:prstGeom>
        </p:spPr>
        <p:txBody>
          <a:bodyPr lIns="91425" tIns="91425" rIns="91425" bIns="91425" anchor="t" anchorCtr="0">
            <a:noAutofit/>
          </a:bodyPr>
          <a:lstStyle/>
          <a:p>
            <a:pPr lvl="0" algn="ctr">
              <a:spcBef>
                <a:spcPts val="0"/>
              </a:spcBef>
              <a:buNone/>
            </a:pPr>
            <a:r>
              <a:rPr lang="en" sz="2400"/>
              <a:t>Cast your vote for the Rental Restriction amendment.</a:t>
            </a:r>
          </a:p>
          <a:p>
            <a:pPr lvl="0">
              <a:spcBef>
                <a:spcPts val="0"/>
              </a:spcBef>
              <a:buNone/>
            </a:pPr>
            <a:endParaRPr sz="2400"/>
          </a:p>
        </p:txBody>
      </p:sp>
      <p:pic>
        <p:nvPicPr>
          <p:cNvPr id="75" name="Shape 75" descr="Open ..."/>
          <p:cNvPicPr preferRelativeResize="0"/>
          <p:nvPr/>
        </p:nvPicPr>
        <p:blipFill>
          <a:blip r:embed="rId3">
            <a:alphaModFix/>
          </a:blip>
          <a:stretch>
            <a:fillRect/>
          </a:stretch>
        </p:blipFill>
        <p:spPr>
          <a:xfrm>
            <a:off x="3200401" y="4095750"/>
            <a:ext cx="838200" cy="808825"/>
          </a:xfrm>
          <a:prstGeom prst="rect">
            <a:avLst/>
          </a:prstGeom>
          <a:noFill/>
          <a:ln>
            <a:noFill/>
          </a:ln>
        </p:spPr>
      </p:pic>
      <p:pic>
        <p:nvPicPr>
          <p:cNvPr id="76" name="Shape 76" descr="File:Vote with check for v.svg"/>
          <p:cNvPicPr preferRelativeResize="0"/>
          <p:nvPr/>
        </p:nvPicPr>
        <p:blipFill>
          <a:blip r:embed="rId4">
            <a:alphaModFix/>
          </a:blip>
          <a:stretch>
            <a:fillRect/>
          </a:stretch>
        </p:blipFill>
        <p:spPr>
          <a:xfrm>
            <a:off x="5299850" y="2804775"/>
            <a:ext cx="2880150" cy="1894601"/>
          </a:xfrm>
          <a:prstGeom prst="rect">
            <a:avLst/>
          </a:prstGeom>
          <a:noFill/>
          <a:ln>
            <a:noFill/>
          </a:ln>
        </p:spPr>
      </p:pic>
      <p:sp>
        <p:nvSpPr>
          <p:cNvPr id="77" name="Shape 77"/>
          <p:cNvSpPr txBox="1"/>
          <p:nvPr/>
        </p:nvSpPr>
        <p:spPr>
          <a:xfrm>
            <a:off x="7395075" y="289200"/>
            <a:ext cx="5949000" cy="694200"/>
          </a:xfrm>
          <a:prstGeom prst="rect">
            <a:avLst/>
          </a:prstGeom>
          <a:noFill/>
          <a:ln>
            <a:noFill/>
          </a:ln>
        </p:spPr>
        <p:txBody>
          <a:bodyPr lIns="91425" tIns="91425" rIns="91425" bIns="91425" anchor="t" anchorCtr="0">
            <a:noAutofit/>
          </a:bodyPr>
          <a:lstStyle/>
          <a:p>
            <a:pPr lvl="0">
              <a:spcBef>
                <a:spcPts val="0"/>
              </a:spcBef>
              <a:buNone/>
            </a:pPr>
            <a:r>
              <a:rPr lang="en"/>
              <a:t>Kim</a:t>
            </a:r>
          </a:p>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spcBef>
                <a:spcPts val="0"/>
              </a:spcBef>
              <a:buNone/>
            </a:pPr>
            <a:r>
              <a:rPr lang="en"/>
              <a:t>2016 Year in Review</a:t>
            </a:r>
          </a:p>
        </p:txBody>
      </p:sp>
      <p:sp>
        <p:nvSpPr>
          <p:cNvPr id="83" name="Shape 83"/>
          <p:cNvSpPr txBox="1">
            <a:spLocks noGrp="1"/>
          </p:cNvSpPr>
          <p:nvPr>
            <p:ph type="body" idx="1"/>
          </p:nvPr>
        </p:nvSpPr>
        <p:spPr>
          <a:xfrm>
            <a:off x="311700" y="1171600"/>
            <a:ext cx="8520600" cy="3397200"/>
          </a:xfrm>
          <a:prstGeom prst="rect">
            <a:avLst/>
          </a:prstGeom>
        </p:spPr>
        <p:txBody>
          <a:bodyPr lIns="91425" tIns="91425" rIns="91425" bIns="91425" anchor="t" anchorCtr="0">
            <a:noAutofit/>
          </a:bodyPr>
          <a:lstStyle/>
          <a:p>
            <a:pPr marL="457200" lvl="0" indent="-355600" rtl="0">
              <a:spcBef>
                <a:spcPts val="0"/>
              </a:spcBef>
              <a:buSzPct val="100000"/>
            </a:pPr>
            <a:r>
              <a:rPr lang="en" sz="1400" dirty="0"/>
              <a:t>Removed 12 dead trees on south side of common area</a:t>
            </a:r>
          </a:p>
          <a:p>
            <a:pPr marL="457200" lvl="0" indent="-355600" rtl="0">
              <a:spcBef>
                <a:spcPts val="0"/>
              </a:spcBef>
              <a:buSzPct val="100000"/>
            </a:pPr>
            <a:r>
              <a:rPr lang="en" sz="1400" dirty="0"/>
              <a:t>Planted 2 new trees in entrance island</a:t>
            </a:r>
          </a:p>
          <a:p>
            <a:pPr marL="457200" lvl="0" indent="-355600" rtl="0">
              <a:spcBef>
                <a:spcPts val="0"/>
              </a:spcBef>
              <a:buSzPct val="100000"/>
            </a:pPr>
            <a:r>
              <a:rPr lang="en" sz="1400" dirty="0"/>
              <a:t>Privacy Fence panel to hide irrigation pump</a:t>
            </a:r>
          </a:p>
          <a:p>
            <a:pPr marL="457200" lvl="0" indent="-355600" rtl="0">
              <a:spcBef>
                <a:spcPts val="0"/>
              </a:spcBef>
              <a:buSzPct val="100000"/>
            </a:pPr>
            <a:r>
              <a:rPr lang="en" sz="1400" dirty="0"/>
              <a:t>Board meetings reduced to every other month -Aug 2016</a:t>
            </a:r>
          </a:p>
          <a:p>
            <a:pPr marL="457200" lvl="0" indent="-355600" rtl="0">
              <a:spcBef>
                <a:spcPts val="0"/>
              </a:spcBef>
              <a:buSzPct val="100000"/>
            </a:pPr>
            <a:r>
              <a:rPr lang="en" sz="1400" dirty="0"/>
              <a:t>284 violation letters for the year</a:t>
            </a:r>
          </a:p>
          <a:p>
            <a:pPr marL="457200" lvl="0" indent="-355600" rtl="0">
              <a:spcBef>
                <a:spcPts val="0"/>
              </a:spcBef>
              <a:buSzPct val="100000"/>
            </a:pPr>
            <a:r>
              <a:rPr lang="en" sz="1400" dirty="0"/>
              <a:t>Approved 24 Architectural Requests</a:t>
            </a:r>
          </a:p>
          <a:p>
            <a:pPr marL="457200" lvl="0" indent="-355600" rtl="0">
              <a:spcBef>
                <a:spcPts val="0"/>
              </a:spcBef>
              <a:buSzPct val="100000"/>
            </a:pPr>
            <a:r>
              <a:rPr lang="en" sz="1400" dirty="0"/>
              <a:t>Ending 2016 with $1,300 more than last year</a:t>
            </a:r>
          </a:p>
          <a:p>
            <a:pPr marL="457200" lvl="0" indent="-355600">
              <a:spcBef>
                <a:spcPts val="0"/>
              </a:spcBef>
              <a:buSzPct val="100000"/>
            </a:pPr>
            <a:r>
              <a:rPr lang="en" sz="1400" dirty="0"/>
              <a:t>Annual HOA dues letter mailed earlier to allow more time to pay</a:t>
            </a:r>
          </a:p>
        </p:txBody>
      </p:sp>
      <p:sp>
        <p:nvSpPr>
          <p:cNvPr id="84" name="Shape 84"/>
          <p:cNvSpPr txBox="1"/>
          <p:nvPr/>
        </p:nvSpPr>
        <p:spPr>
          <a:xfrm>
            <a:off x="8082650" y="225325"/>
            <a:ext cx="5643300" cy="658500"/>
          </a:xfrm>
          <a:prstGeom prst="rect">
            <a:avLst/>
          </a:prstGeom>
          <a:noFill/>
          <a:ln>
            <a:noFill/>
          </a:ln>
        </p:spPr>
        <p:txBody>
          <a:bodyPr lIns="91425" tIns="91425" rIns="91425" bIns="91425" anchor="t" anchorCtr="0">
            <a:noAutofit/>
          </a:bodyPr>
          <a:lstStyle/>
          <a:p>
            <a:pPr lvl="0">
              <a:spcBef>
                <a:spcPts val="0"/>
              </a:spcBef>
              <a:buNone/>
            </a:pPr>
            <a:r>
              <a:rPr lang="en"/>
              <a:t>Rob</a:t>
            </a:r>
          </a:p>
          <a:p>
            <a:pPr lv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99075" y="313975"/>
            <a:ext cx="4045199" cy="1333200"/>
          </a:xfrm>
          <a:prstGeom prst="rect">
            <a:avLst/>
          </a:prstGeom>
        </p:spPr>
        <p:txBody>
          <a:bodyPr lIns="91425" tIns="91425" rIns="91425" bIns="91425" anchor="b" anchorCtr="0">
            <a:noAutofit/>
          </a:bodyPr>
          <a:lstStyle/>
          <a:p>
            <a:pPr lvl="0">
              <a:spcBef>
                <a:spcPts val="0"/>
              </a:spcBef>
              <a:buNone/>
            </a:pPr>
            <a:r>
              <a:rPr lang="en">
                <a:latin typeface="Times New Roman"/>
                <a:ea typeface="Times New Roman"/>
                <a:cs typeface="Times New Roman"/>
                <a:sym typeface="Times New Roman"/>
              </a:rPr>
              <a:t>2016 Year in Review</a:t>
            </a:r>
          </a:p>
        </p:txBody>
      </p:sp>
      <p:sp>
        <p:nvSpPr>
          <p:cNvPr id="90" name="Shape 90"/>
          <p:cNvSpPr txBox="1">
            <a:spLocks noGrp="1"/>
          </p:cNvSpPr>
          <p:nvPr>
            <p:ph type="subTitle" idx="1"/>
          </p:nvPr>
        </p:nvSpPr>
        <p:spPr>
          <a:xfrm>
            <a:off x="199075" y="1988000"/>
            <a:ext cx="4045199" cy="2725199"/>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New panel by pond</a:t>
            </a:r>
          </a:p>
        </p:txBody>
      </p:sp>
      <p:sp>
        <p:nvSpPr>
          <p:cNvPr id="91" name="Shape 91"/>
          <p:cNvSpPr txBox="1">
            <a:spLocks noGrp="1"/>
          </p:cNvSpPr>
          <p:nvPr>
            <p:ph type="body" idx="2"/>
          </p:nvPr>
        </p:nvSpPr>
        <p:spPr>
          <a:xfrm>
            <a:off x="5000600" y="313975"/>
            <a:ext cx="3789300" cy="4105200"/>
          </a:xfrm>
          <a:prstGeom prst="rect">
            <a:avLst/>
          </a:prstGeom>
        </p:spPr>
        <p:txBody>
          <a:bodyPr lIns="91425" tIns="91425" rIns="91425" bIns="91425" anchor="t" anchorCtr="0">
            <a:noAutofit/>
          </a:bodyPr>
          <a:lstStyle/>
          <a:p>
            <a:pPr lvl="0" algn="ctr">
              <a:lnSpc>
                <a:spcPct val="100000"/>
              </a:lnSpc>
              <a:spcBef>
                <a:spcPts val="0"/>
              </a:spcBef>
              <a:buNone/>
            </a:pPr>
            <a:r>
              <a:rPr lang="en" sz="2400">
                <a:latin typeface="Times New Roman"/>
                <a:ea typeface="Times New Roman"/>
                <a:cs typeface="Times New Roman"/>
                <a:sym typeface="Times New Roman"/>
              </a:rPr>
              <a:t>New trees</a:t>
            </a:r>
          </a:p>
        </p:txBody>
      </p:sp>
      <p:pic>
        <p:nvPicPr>
          <p:cNvPr id="92" name="Shape 92" descr="FullSizeRender.jpg"/>
          <p:cNvPicPr preferRelativeResize="0"/>
          <p:nvPr/>
        </p:nvPicPr>
        <p:blipFill rotWithShape="1">
          <a:blip r:embed="rId3">
            <a:alphaModFix/>
          </a:blip>
          <a:srcRect t="27162" r="13464" b="5835"/>
          <a:stretch/>
        </p:blipFill>
        <p:spPr>
          <a:xfrm>
            <a:off x="1144250" y="2602800"/>
            <a:ext cx="2239900" cy="2110402"/>
          </a:xfrm>
          <a:prstGeom prst="rect">
            <a:avLst/>
          </a:prstGeom>
          <a:noFill/>
          <a:ln>
            <a:noFill/>
          </a:ln>
        </p:spPr>
      </p:pic>
      <p:sp>
        <p:nvSpPr>
          <p:cNvPr id="93" name="Shape 93"/>
          <p:cNvSpPr txBox="1"/>
          <p:nvPr/>
        </p:nvSpPr>
        <p:spPr>
          <a:xfrm>
            <a:off x="8077050" y="234675"/>
            <a:ext cx="5632500" cy="6570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Melanie</a:t>
            </a:r>
          </a:p>
          <a:p>
            <a:pPr lvl="0">
              <a:spcBef>
                <a:spcPts val="0"/>
              </a:spcBef>
              <a:buNone/>
            </a:pPr>
            <a:r>
              <a:rPr lang="en"/>
              <a:t>elanie</a:t>
            </a:r>
          </a:p>
          <a:p>
            <a:pPr lvl="0">
              <a:spcBef>
                <a:spcPts val="0"/>
              </a:spcBef>
              <a:buNone/>
            </a:pPr>
            <a:endParaRPr/>
          </a:p>
        </p:txBody>
      </p:sp>
      <p:pic>
        <p:nvPicPr>
          <p:cNvPr id="94" name="Shape 94" descr="20170117_161241.jpg"/>
          <p:cNvPicPr preferRelativeResize="0"/>
          <p:nvPr/>
        </p:nvPicPr>
        <p:blipFill rotWithShape="1">
          <a:blip r:embed="rId4">
            <a:alphaModFix/>
          </a:blip>
          <a:srcRect l="-2856" t="9655" r="7654" b="-1088"/>
          <a:stretch/>
        </p:blipFill>
        <p:spPr>
          <a:xfrm>
            <a:off x="5876000" y="1051150"/>
            <a:ext cx="2038498" cy="34802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48125" y="357475"/>
            <a:ext cx="4045200" cy="1333200"/>
          </a:xfrm>
          <a:prstGeom prst="rect">
            <a:avLst/>
          </a:prstGeom>
        </p:spPr>
        <p:txBody>
          <a:bodyPr lIns="91425" tIns="91425" rIns="91425" bIns="91425" anchor="b" anchorCtr="0">
            <a:noAutofit/>
          </a:bodyPr>
          <a:lstStyle/>
          <a:p>
            <a:pPr lvl="0">
              <a:spcBef>
                <a:spcPts val="0"/>
              </a:spcBef>
              <a:buNone/>
            </a:pPr>
            <a:r>
              <a:rPr lang="en">
                <a:latin typeface="Times New Roman"/>
                <a:ea typeface="Times New Roman"/>
                <a:cs typeface="Times New Roman"/>
                <a:sym typeface="Times New Roman"/>
              </a:rPr>
              <a:t>State of the HOA Report</a:t>
            </a:r>
          </a:p>
        </p:txBody>
      </p:sp>
      <p:sp>
        <p:nvSpPr>
          <p:cNvPr id="100" name="Shape 100"/>
          <p:cNvSpPr txBox="1">
            <a:spLocks noGrp="1"/>
          </p:cNvSpPr>
          <p:nvPr>
            <p:ph type="subTitle" idx="1"/>
          </p:nvPr>
        </p:nvSpPr>
        <p:spPr>
          <a:xfrm>
            <a:off x="369600" y="1776048"/>
            <a:ext cx="4045200" cy="3131699"/>
          </a:xfrm>
          <a:prstGeom prst="rect">
            <a:avLst/>
          </a:prstGeom>
        </p:spPr>
        <p:txBody>
          <a:bodyPr lIns="91425" tIns="91425" rIns="91425" bIns="91425" anchor="t" anchorCtr="0">
            <a:noAutofit/>
          </a:bodyPr>
          <a:lstStyle/>
          <a:p>
            <a:pPr lvl="0" rtl="0">
              <a:spcBef>
                <a:spcPts val="0"/>
              </a:spcBef>
              <a:buNone/>
            </a:pPr>
            <a:r>
              <a:rPr lang="en" b="1">
                <a:latin typeface="Times New Roman"/>
                <a:ea typeface="Times New Roman"/>
                <a:cs typeface="Times New Roman"/>
                <a:sym typeface="Times New Roman"/>
              </a:rPr>
              <a:t>Treasurer - Karen Ross</a:t>
            </a:r>
          </a:p>
          <a:p>
            <a:pPr lvl="0" algn="l" rtl="0">
              <a:spcBef>
                <a:spcPts val="0"/>
              </a:spcBef>
              <a:buNone/>
            </a:pPr>
            <a:r>
              <a:rPr lang="en">
                <a:latin typeface="Times New Roman"/>
                <a:ea typeface="Times New Roman"/>
                <a:cs typeface="Times New Roman"/>
                <a:sym typeface="Times New Roman"/>
              </a:rPr>
              <a:t>Review of 2016 budget/expenses</a:t>
            </a:r>
          </a:p>
          <a:p>
            <a:pPr lvl="0" algn="l" rtl="0">
              <a:spcBef>
                <a:spcPts val="0"/>
              </a:spcBef>
              <a:buNone/>
            </a:pPr>
            <a:r>
              <a:rPr lang="en">
                <a:latin typeface="Times New Roman"/>
                <a:ea typeface="Times New Roman"/>
                <a:cs typeface="Times New Roman"/>
                <a:sym typeface="Times New Roman"/>
              </a:rPr>
              <a:t>Proposed 2017 budget</a:t>
            </a:r>
          </a:p>
          <a:p>
            <a:pPr marL="457200" lvl="0" indent="-304800" algn="l" rtl="0">
              <a:spcBef>
                <a:spcPts val="0"/>
              </a:spcBef>
              <a:buClr>
                <a:srgbClr val="1155CC"/>
              </a:buClr>
              <a:buSzPct val="100000"/>
              <a:buChar char="●"/>
            </a:pPr>
            <a:r>
              <a:rPr lang="en" sz="1200" b="1">
                <a:solidFill>
                  <a:srgbClr val="1155CC"/>
                </a:solidFill>
              </a:rPr>
              <a:t>Annual Dues can be paid online now. Check the e-mail you received from Meridian. If paying by bank transfer there is no fee, pay with credit card there is a fee</a:t>
            </a:r>
          </a:p>
          <a:p>
            <a:pPr marL="457200" lvl="0" indent="-304800" algn="l" rtl="0">
              <a:spcBef>
                <a:spcPts val="0"/>
              </a:spcBef>
              <a:buClr>
                <a:srgbClr val="1155CC"/>
              </a:buClr>
              <a:buSzPct val="100000"/>
              <a:buChar char="●"/>
            </a:pPr>
            <a:r>
              <a:rPr lang="en" sz="1200" b="1">
                <a:solidFill>
                  <a:srgbClr val="FF0000"/>
                </a:solidFill>
              </a:rPr>
              <a:t>Annual dues must be PHYSICALLY RECEIVED AT MERIDIAN by March 1st. </a:t>
            </a:r>
            <a:r>
              <a:rPr lang="en" sz="1200" b="1">
                <a:solidFill>
                  <a:srgbClr val="1155CC"/>
                </a:solidFill>
              </a:rPr>
              <a:t>(not in the mail)</a:t>
            </a:r>
          </a:p>
          <a:p>
            <a:pPr marL="457200" lvl="0" indent="-304800" algn="l" rtl="0">
              <a:spcBef>
                <a:spcPts val="0"/>
              </a:spcBef>
              <a:buClr>
                <a:srgbClr val="1155CC"/>
              </a:buClr>
              <a:buSzPct val="100000"/>
              <a:buChar char="●"/>
            </a:pPr>
            <a:r>
              <a:rPr lang="en" sz="1200" b="1">
                <a:solidFill>
                  <a:srgbClr val="1155CC"/>
                </a:solidFill>
              </a:rPr>
              <a:t>As of January 1, 2017 homeowners will be responsible for the $200 fee that the HOA is charged when an issue is filed with the lawyer’s office</a:t>
            </a:r>
          </a:p>
          <a:p>
            <a:pPr marL="457200" lvl="0" indent="-304800" algn="l">
              <a:spcBef>
                <a:spcPts val="0"/>
              </a:spcBef>
              <a:buClr>
                <a:srgbClr val="1155CC"/>
              </a:buClr>
              <a:buSzPct val="100000"/>
              <a:buChar char="●"/>
            </a:pPr>
            <a:r>
              <a:rPr lang="en" sz="1200" b="1">
                <a:solidFill>
                  <a:srgbClr val="1155CC"/>
                </a:solidFill>
              </a:rPr>
              <a:t>Funds remaining Dec 31, 2016 - $31,736 (NBI)</a:t>
            </a:r>
          </a:p>
        </p:txBody>
      </p:sp>
      <p:sp>
        <p:nvSpPr>
          <p:cNvPr id="101" name="Shape 101"/>
          <p:cNvSpPr txBox="1">
            <a:spLocks noGrp="1"/>
          </p:cNvSpPr>
          <p:nvPr>
            <p:ph type="body" idx="2"/>
          </p:nvPr>
        </p:nvSpPr>
        <p:spPr>
          <a:xfrm>
            <a:off x="4768000" y="104700"/>
            <a:ext cx="4191600" cy="4947300"/>
          </a:xfrm>
          <a:prstGeom prst="rect">
            <a:avLst/>
          </a:prstGeom>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marL="457200" lvl="0" indent="-228600" rtl="0">
              <a:spcBef>
                <a:spcPts val="0"/>
              </a:spcBef>
              <a:spcAft>
                <a:spcPts val="600"/>
              </a:spcAft>
            </a:pPr>
            <a:r>
              <a:rPr lang="en" sz="1200" dirty="0"/>
              <a:t>2016 HOA fees $300 / $81,900 expected income (273 homes</a:t>
            </a:r>
            <a:r>
              <a:rPr lang="en" sz="1200" dirty="0" smtClean="0"/>
              <a:t>)</a:t>
            </a:r>
          </a:p>
          <a:p>
            <a:pPr marL="457200" lvl="0" indent="-228600" rtl="0">
              <a:spcBef>
                <a:spcPts val="0"/>
              </a:spcBef>
              <a:spcAft>
                <a:spcPts val="600"/>
              </a:spcAft>
            </a:pPr>
            <a:r>
              <a:rPr lang="en" sz="1200" dirty="0" smtClean="0"/>
              <a:t>$</a:t>
            </a:r>
            <a:r>
              <a:rPr lang="en" sz="1200" dirty="0"/>
              <a:t>1,350 late fees charged</a:t>
            </a:r>
          </a:p>
          <a:p>
            <a:pPr marL="914400" lvl="1" indent="-228600" rtl="0">
              <a:spcBef>
                <a:spcPts val="0"/>
              </a:spcBef>
              <a:spcAft>
                <a:spcPts val="600"/>
              </a:spcAft>
            </a:pPr>
            <a:r>
              <a:rPr lang="en" sz="1200" dirty="0"/>
              <a:t>$198 bad debt written off</a:t>
            </a:r>
          </a:p>
          <a:p>
            <a:pPr marL="457200" lvl="0" indent="-228600" rtl="0">
              <a:spcBef>
                <a:spcPts val="0"/>
              </a:spcBef>
              <a:spcAft>
                <a:spcPts val="600"/>
              </a:spcAft>
            </a:pPr>
            <a:r>
              <a:rPr lang="en" sz="1200" dirty="0"/>
              <a:t>2016 income - $86,384 (2016 and prior year past due balances)</a:t>
            </a:r>
          </a:p>
          <a:p>
            <a:pPr marL="457200" lvl="0" indent="-228600" rtl="0">
              <a:spcBef>
                <a:spcPts val="0"/>
              </a:spcBef>
              <a:spcAft>
                <a:spcPts val="600"/>
              </a:spcAft>
            </a:pPr>
            <a:r>
              <a:rPr lang="en" sz="1200" dirty="0"/>
              <a:t>2016 Delinquencies - $7,651</a:t>
            </a:r>
          </a:p>
          <a:p>
            <a:pPr marL="457200" lvl="0" indent="-228600" rtl="0">
              <a:spcBef>
                <a:spcPts val="0"/>
              </a:spcBef>
              <a:spcAft>
                <a:spcPts val="600"/>
              </a:spcAft>
            </a:pPr>
            <a:r>
              <a:rPr lang="en" sz="1200" dirty="0"/>
              <a:t>2016 Expenses $78,951 </a:t>
            </a:r>
          </a:p>
          <a:p>
            <a:pPr marL="914400" lvl="1" indent="-228600" rtl="0">
              <a:spcBef>
                <a:spcPts val="0"/>
              </a:spcBef>
              <a:spcAft>
                <a:spcPts val="600"/>
              </a:spcAft>
            </a:pPr>
            <a:r>
              <a:rPr lang="en" sz="1200" dirty="0"/>
              <a:t>Lawn care / Common area $43,903</a:t>
            </a:r>
          </a:p>
          <a:p>
            <a:pPr marL="914400" lvl="1" indent="-228600" rtl="0">
              <a:spcBef>
                <a:spcPts val="0"/>
              </a:spcBef>
              <a:spcAft>
                <a:spcPts val="600"/>
              </a:spcAft>
            </a:pPr>
            <a:r>
              <a:rPr lang="en" sz="1200" dirty="0"/>
              <a:t>HOA Management $12,600</a:t>
            </a:r>
          </a:p>
          <a:p>
            <a:pPr marL="914400" lvl="1" indent="-228600" rtl="0">
              <a:spcBef>
                <a:spcPts val="0"/>
              </a:spcBef>
              <a:spcAft>
                <a:spcPts val="600"/>
              </a:spcAft>
            </a:pPr>
            <a:r>
              <a:rPr lang="en" sz="1200" dirty="0"/>
              <a:t>Legal Services $7,266</a:t>
            </a:r>
          </a:p>
          <a:p>
            <a:pPr marL="914400" lvl="1" indent="-228600" rtl="0">
              <a:spcBef>
                <a:spcPts val="0"/>
              </a:spcBef>
              <a:spcAft>
                <a:spcPts val="600"/>
              </a:spcAft>
            </a:pPr>
            <a:r>
              <a:rPr lang="en" sz="1200" dirty="0"/>
              <a:t>Utilities (Duke, Bargersville) $6,118</a:t>
            </a:r>
          </a:p>
          <a:p>
            <a:pPr marL="914400" lvl="1" indent="-228600" rtl="0">
              <a:spcBef>
                <a:spcPts val="0"/>
              </a:spcBef>
              <a:spcAft>
                <a:spcPts val="600"/>
              </a:spcAft>
            </a:pPr>
            <a:r>
              <a:rPr lang="en" sz="1200" dirty="0"/>
              <a:t>Insurance $3,076</a:t>
            </a:r>
          </a:p>
          <a:p>
            <a:pPr marL="914400" lvl="1" indent="-228600" rtl="0">
              <a:spcBef>
                <a:spcPts val="0"/>
              </a:spcBef>
              <a:spcAft>
                <a:spcPts val="600"/>
              </a:spcAft>
            </a:pPr>
            <a:r>
              <a:rPr lang="en" sz="1200" dirty="0"/>
              <a:t>Pond $2,797</a:t>
            </a:r>
          </a:p>
          <a:p>
            <a:pPr marL="914400" lvl="1" indent="-228600" rtl="0">
              <a:spcBef>
                <a:spcPts val="0"/>
              </a:spcBef>
              <a:spcAft>
                <a:spcPts val="600"/>
              </a:spcAft>
            </a:pPr>
            <a:r>
              <a:rPr lang="en" sz="1200" dirty="0"/>
              <a:t>Administrative $1,648</a:t>
            </a:r>
          </a:p>
          <a:p>
            <a:pPr marL="914400" lvl="1" indent="-228600" rtl="0">
              <a:spcBef>
                <a:spcPts val="0"/>
              </a:spcBef>
              <a:spcAft>
                <a:spcPts val="600"/>
              </a:spcAft>
            </a:pPr>
            <a:r>
              <a:rPr lang="en" sz="1200" dirty="0"/>
              <a:t>Irrigation $830</a:t>
            </a:r>
          </a:p>
          <a:p>
            <a:pPr marL="914400" lvl="1" indent="-228600" rtl="0">
              <a:spcBef>
                <a:spcPts val="0"/>
              </a:spcBef>
              <a:spcAft>
                <a:spcPts val="600"/>
              </a:spcAft>
            </a:pPr>
            <a:r>
              <a:rPr lang="en" sz="1200" dirty="0"/>
              <a:t>Community/Social $712</a:t>
            </a:r>
          </a:p>
          <a:p>
            <a:pPr marL="457200" lvl="0" indent="-228600" rtl="0">
              <a:spcBef>
                <a:spcPts val="0"/>
              </a:spcBef>
            </a:pPr>
            <a:endParaRPr dirty="0"/>
          </a:p>
          <a:p>
            <a:pPr lvl="0">
              <a:spcBef>
                <a:spcPts val="0"/>
              </a:spcBef>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45025"/>
            <a:ext cx="8520599" cy="613200"/>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2017 Budget Revenue</a:t>
            </a:r>
          </a:p>
        </p:txBody>
      </p:sp>
      <p:sp>
        <p:nvSpPr>
          <p:cNvPr id="107" name="Shape 107"/>
          <p:cNvSpPr txBox="1">
            <a:spLocks noGrp="1"/>
          </p:cNvSpPr>
          <p:nvPr>
            <p:ph type="body" idx="1"/>
          </p:nvPr>
        </p:nvSpPr>
        <p:spPr>
          <a:xfrm>
            <a:off x="311700" y="1171675"/>
            <a:ext cx="8437200" cy="3705900"/>
          </a:xfrm>
          <a:prstGeom prst="rect">
            <a:avLst/>
          </a:prstGeom>
        </p:spPr>
        <p:txBody>
          <a:bodyPr lIns="91425" tIns="91425" rIns="91425" bIns="91425" anchor="t" anchorCtr="0">
            <a:noAutofit/>
          </a:bodyPr>
          <a:lstStyle/>
          <a:p>
            <a:pPr marL="457200" lvl="0" indent="-342900" rtl="0">
              <a:spcBef>
                <a:spcPts val="0"/>
              </a:spcBef>
              <a:buSzPct val="100000"/>
            </a:pPr>
            <a:r>
              <a:rPr lang="en" sz="1200" dirty="0"/>
              <a:t>HOA fees $300 / $81,900 expected income (273 homes)</a:t>
            </a:r>
          </a:p>
          <a:p>
            <a:pPr marL="914400" lvl="1" indent="-342900" rtl="0">
              <a:spcBef>
                <a:spcPts val="0"/>
              </a:spcBef>
              <a:buSzPct val="100000"/>
            </a:pPr>
            <a:r>
              <a:rPr lang="en" dirty="0"/>
              <a:t>NO change from 2016</a:t>
            </a:r>
          </a:p>
          <a:p>
            <a:pPr marL="914400" lvl="1" indent="-342900" rtl="0">
              <a:spcBef>
                <a:spcPts val="0"/>
              </a:spcBef>
              <a:buClr>
                <a:srgbClr val="FF0000"/>
              </a:buClr>
              <a:buSzPct val="100000"/>
            </a:pPr>
            <a:r>
              <a:rPr lang="en" b="1" dirty="0">
                <a:solidFill>
                  <a:srgbClr val="FF0000"/>
                </a:solidFill>
              </a:rPr>
              <a:t>Due on March 1, 2017, or a $25 late fee will be assessed</a:t>
            </a:r>
          </a:p>
          <a:p>
            <a:pPr marL="457200" lvl="0" indent="-342900" rtl="0">
              <a:spcBef>
                <a:spcPts val="0"/>
              </a:spcBef>
              <a:buSzPct val="100000"/>
            </a:pPr>
            <a:r>
              <a:rPr lang="en" sz="1200" dirty="0"/>
              <a:t>Bad Debt budget $2,000</a:t>
            </a:r>
          </a:p>
          <a:p>
            <a:pPr marL="914400" lvl="1" indent="-342900" rtl="0">
              <a:spcBef>
                <a:spcPts val="0"/>
              </a:spcBef>
              <a:buSzPct val="100000"/>
            </a:pPr>
            <a:r>
              <a:rPr lang="en" dirty="0"/>
              <a:t>Less than $200 written off in 2016 as of Nov 2016</a:t>
            </a:r>
          </a:p>
          <a:p>
            <a:pPr marL="914400" lvl="1" indent="-342900" rtl="0">
              <a:spcBef>
                <a:spcPts val="0"/>
              </a:spcBef>
              <a:buSzPct val="100000"/>
            </a:pPr>
            <a:r>
              <a:rPr lang="en" dirty="0"/>
              <a:t>Decisions made to write off debt based on cost to collect</a:t>
            </a:r>
          </a:p>
          <a:p>
            <a:pPr marL="457200" lvl="0" indent="-342900" rtl="0">
              <a:spcBef>
                <a:spcPts val="0"/>
              </a:spcBef>
              <a:buSzPct val="100000"/>
            </a:pPr>
            <a:r>
              <a:rPr lang="en" sz="1200" dirty="0"/>
              <a:t>Reserve Funding budget $3,600</a:t>
            </a:r>
          </a:p>
          <a:p>
            <a:pPr marL="914400" lvl="1" indent="-342900" rtl="0">
              <a:spcBef>
                <a:spcPts val="0"/>
              </a:spcBef>
              <a:buSzPct val="100000"/>
            </a:pPr>
            <a:r>
              <a:rPr lang="en" dirty="0"/>
              <a:t>Increase from $3,000 2016</a:t>
            </a:r>
          </a:p>
          <a:p>
            <a:pPr marL="914400" lvl="1" indent="-342900" rtl="0">
              <a:spcBef>
                <a:spcPts val="0"/>
              </a:spcBef>
              <a:buSzPct val="100000"/>
            </a:pPr>
            <a:r>
              <a:rPr lang="en" dirty="0"/>
              <a:t>Funds kept in reserve for future improvement projects</a:t>
            </a:r>
          </a:p>
          <a:p>
            <a:pPr lvl="0" rtl="0">
              <a:spcBef>
                <a:spcPts val="0"/>
              </a:spcBef>
              <a:buNone/>
            </a:pPr>
            <a:endParaRPr sz="1800" dirty="0"/>
          </a:p>
          <a:p>
            <a:pPr marL="457200" marR="0" lvl="0" indent="0" algn="l" rtl="0">
              <a:lnSpc>
                <a:spcPct val="115000"/>
              </a:lnSpc>
              <a:spcBef>
                <a:spcPts val="0"/>
              </a:spcBef>
              <a:spcAft>
                <a:spcPts val="1600"/>
              </a:spcAft>
              <a:buNone/>
            </a:pPr>
            <a:endParaRPr dirty="0"/>
          </a:p>
        </p:txBody>
      </p:sp>
      <p:sp>
        <p:nvSpPr>
          <p:cNvPr id="108" name="Shape 108"/>
          <p:cNvSpPr txBox="1"/>
          <p:nvPr/>
        </p:nvSpPr>
        <p:spPr>
          <a:xfrm>
            <a:off x="7890600" y="253275"/>
            <a:ext cx="5611200" cy="654600"/>
          </a:xfrm>
          <a:prstGeom prst="rect">
            <a:avLst/>
          </a:prstGeom>
          <a:noFill/>
          <a:ln>
            <a:noFill/>
          </a:ln>
        </p:spPr>
        <p:txBody>
          <a:bodyPr lIns="91425" tIns="91425" rIns="91425" bIns="91425" anchor="t" anchorCtr="0">
            <a:noAutofit/>
          </a:bodyPr>
          <a:lstStyle/>
          <a:p>
            <a:pPr lvl="0">
              <a:spcBef>
                <a:spcPts val="0"/>
              </a:spcBef>
              <a:buNone/>
            </a:pPr>
            <a:r>
              <a:rPr lang="en"/>
              <a:t>Karen</a:t>
            </a:r>
          </a:p>
          <a:p>
            <a:pPr lvl="0">
              <a:spcBef>
                <a:spcPts val="0"/>
              </a:spcBef>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445025"/>
            <a:ext cx="8520600" cy="613200"/>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2017 Budget Expense</a:t>
            </a:r>
          </a:p>
          <a:p>
            <a:pPr lvl="0" rtl="0">
              <a:spcBef>
                <a:spcPts val="0"/>
              </a:spcBef>
              <a:buNone/>
            </a:pPr>
            <a:endParaRPr>
              <a:latin typeface="Times New Roman"/>
              <a:ea typeface="Times New Roman"/>
              <a:cs typeface="Times New Roman"/>
              <a:sym typeface="Times New Roman"/>
            </a:endParaRPr>
          </a:p>
        </p:txBody>
      </p:sp>
      <p:sp>
        <p:nvSpPr>
          <p:cNvPr id="114" name="Shape 114"/>
          <p:cNvSpPr txBox="1">
            <a:spLocks noGrp="1"/>
          </p:cNvSpPr>
          <p:nvPr>
            <p:ph type="body" idx="1"/>
          </p:nvPr>
        </p:nvSpPr>
        <p:spPr>
          <a:xfrm>
            <a:off x="457200" y="1047750"/>
            <a:ext cx="8214300" cy="3705900"/>
          </a:xfrm>
          <a:prstGeom prst="rect">
            <a:avLst/>
          </a:prstGeom>
        </p:spPr>
        <p:txBody>
          <a:bodyPr lIns="91425" tIns="91425" rIns="91425" bIns="91425" anchor="t" anchorCtr="0">
            <a:noAutofit/>
          </a:bodyPr>
          <a:lstStyle/>
          <a:p>
            <a:pPr marL="457200" lvl="0" indent="-342900" rtl="0">
              <a:spcBef>
                <a:spcPts val="0"/>
              </a:spcBef>
              <a:spcAft>
                <a:spcPts val="600"/>
              </a:spcAft>
              <a:buSzPct val="100000"/>
            </a:pPr>
            <a:r>
              <a:rPr lang="en" sz="1200" dirty="0"/>
              <a:t>Lawn Care 			$39,720 			52.1%</a:t>
            </a:r>
          </a:p>
          <a:p>
            <a:pPr marL="457200" lvl="0" indent="-342900" rtl="0">
              <a:spcBef>
                <a:spcPts val="0"/>
              </a:spcBef>
              <a:spcAft>
                <a:spcPts val="600"/>
              </a:spcAft>
              <a:buSzPct val="100000"/>
            </a:pPr>
            <a:r>
              <a:rPr lang="en" sz="1200" dirty="0"/>
              <a:t>Mgt Fee 			</a:t>
            </a:r>
            <a:r>
              <a:rPr lang="en" sz="1200" dirty="0" smtClean="0"/>
              <a:t>$</a:t>
            </a:r>
            <a:r>
              <a:rPr lang="en" sz="1200" dirty="0"/>
              <a:t>12,600			</a:t>
            </a:r>
            <a:r>
              <a:rPr lang="en" sz="1200" dirty="0" smtClean="0"/>
              <a:t>16.5</a:t>
            </a:r>
            <a:r>
              <a:rPr lang="en" sz="1200" dirty="0"/>
              <a:t>%</a:t>
            </a:r>
          </a:p>
          <a:p>
            <a:pPr marL="457200" lvl="0" indent="-342900" rtl="0">
              <a:spcBef>
                <a:spcPts val="0"/>
              </a:spcBef>
              <a:spcAft>
                <a:spcPts val="600"/>
              </a:spcAft>
              <a:buSzPct val="100000"/>
            </a:pPr>
            <a:r>
              <a:rPr lang="en" sz="1200" dirty="0"/>
              <a:t>Utilities 			</a:t>
            </a:r>
            <a:r>
              <a:rPr lang="en" sz="1200" dirty="0" smtClean="0"/>
              <a:t>$</a:t>
            </a:r>
            <a:r>
              <a:rPr lang="en" sz="1200" dirty="0"/>
              <a:t>6,500			</a:t>
            </a:r>
            <a:r>
              <a:rPr lang="en" sz="1200" dirty="0" smtClean="0"/>
              <a:t>8.5</a:t>
            </a:r>
            <a:r>
              <a:rPr lang="en" sz="1200" dirty="0"/>
              <a:t>%</a:t>
            </a:r>
          </a:p>
          <a:p>
            <a:pPr marL="457200" lvl="0" indent="-342900" rtl="0">
              <a:spcBef>
                <a:spcPts val="0"/>
              </a:spcBef>
              <a:spcAft>
                <a:spcPts val="600"/>
              </a:spcAft>
              <a:buSzPct val="100000"/>
            </a:pPr>
            <a:r>
              <a:rPr lang="en" sz="1200" dirty="0"/>
              <a:t>Legal Services 		$5,000			</a:t>
            </a:r>
            <a:r>
              <a:rPr lang="en" sz="1200" dirty="0" smtClean="0"/>
              <a:t>6.6</a:t>
            </a:r>
            <a:r>
              <a:rPr lang="en" sz="1200" dirty="0"/>
              <a:t>%</a:t>
            </a:r>
          </a:p>
          <a:p>
            <a:pPr marL="457200" lvl="0" indent="-342900" rtl="0">
              <a:spcBef>
                <a:spcPts val="0"/>
              </a:spcBef>
              <a:spcAft>
                <a:spcPts val="600"/>
              </a:spcAft>
              <a:buSzPct val="100000"/>
            </a:pPr>
            <a:r>
              <a:rPr lang="en" sz="1200" dirty="0"/>
              <a:t>Pond Maint. 		</a:t>
            </a:r>
            <a:r>
              <a:rPr lang="en" sz="1200" dirty="0" smtClean="0"/>
              <a:t>$</a:t>
            </a:r>
            <a:r>
              <a:rPr lang="en" sz="1200" dirty="0"/>
              <a:t>3,200			</a:t>
            </a:r>
            <a:r>
              <a:rPr lang="en" sz="1200" dirty="0" smtClean="0"/>
              <a:t>4.2</a:t>
            </a:r>
            <a:r>
              <a:rPr lang="en" sz="1200" dirty="0"/>
              <a:t>%</a:t>
            </a:r>
          </a:p>
          <a:p>
            <a:pPr marL="457200" lvl="0" indent="-342900" rtl="0">
              <a:spcBef>
                <a:spcPts val="0"/>
              </a:spcBef>
              <a:spcAft>
                <a:spcPts val="600"/>
              </a:spcAft>
              <a:buSzPct val="100000"/>
            </a:pPr>
            <a:r>
              <a:rPr lang="en" sz="1200" dirty="0"/>
              <a:t>Insurance 			$3,200			</a:t>
            </a:r>
            <a:r>
              <a:rPr lang="en" sz="1200" dirty="0" smtClean="0"/>
              <a:t>4.2</a:t>
            </a:r>
            <a:r>
              <a:rPr lang="en" sz="1200" dirty="0"/>
              <a:t>%</a:t>
            </a:r>
          </a:p>
          <a:p>
            <a:pPr marL="457200" lvl="0" indent="-342900" rtl="0">
              <a:spcBef>
                <a:spcPts val="0"/>
              </a:spcBef>
              <a:spcAft>
                <a:spcPts val="600"/>
              </a:spcAft>
              <a:buSzPct val="100000"/>
            </a:pPr>
            <a:r>
              <a:rPr lang="en" sz="1200" dirty="0"/>
              <a:t>Common Area Maint.	</a:t>
            </a:r>
            <a:r>
              <a:rPr lang="en" sz="1200" dirty="0" smtClean="0"/>
              <a:t>	$</a:t>
            </a:r>
            <a:r>
              <a:rPr lang="en" sz="1200" dirty="0"/>
              <a:t>2,000			</a:t>
            </a:r>
            <a:r>
              <a:rPr lang="en" sz="1200" dirty="0" smtClean="0"/>
              <a:t>2.6</a:t>
            </a:r>
            <a:r>
              <a:rPr lang="en" sz="1200" dirty="0"/>
              <a:t>%</a:t>
            </a:r>
          </a:p>
          <a:p>
            <a:pPr marL="457200" lvl="0" indent="-342900" rtl="0">
              <a:spcBef>
                <a:spcPts val="0"/>
              </a:spcBef>
              <a:spcAft>
                <a:spcPts val="600"/>
              </a:spcAft>
              <a:buSzPct val="100000"/>
            </a:pPr>
            <a:r>
              <a:rPr lang="en" sz="1200" dirty="0"/>
              <a:t>Postage/Copies		$1,400			</a:t>
            </a:r>
            <a:r>
              <a:rPr lang="en" sz="1200" dirty="0" smtClean="0"/>
              <a:t>1.8</a:t>
            </a:r>
            <a:r>
              <a:rPr lang="en" sz="1200" dirty="0"/>
              <a:t>%</a:t>
            </a:r>
          </a:p>
          <a:p>
            <a:pPr marL="457200" lvl="0" indent="-342900" rtl="0">
              <a:spcBef>
                <a:spcPts val="0"/>
              </a:spcBef>
              <a:spcAft>
                <a:spcPts val="600"/>
              </a:spcAft>
              <a:buSzPct val="100000"/>
            </a:pPr>
            <a:r>
              <a:rPr lang="en" sz="1200" dirty="0"/>
              <a:t>Irrigation			$900			</a:t>
            </a:r>
            <a:r>
              <a:rPr lang="en" sz="1200" dirty="0" smtClean="0"/>
              <a:t>1.2</a:t>
            </a:r>
            <a:r>
              <a:rPr lang="en" sz="1200" dirty="0"/>
              <a:t>%</a:t>
            </a:r>
          </a:p>
          <a:p>
            <a:pPr marL="457200" lvl="0" indent="-342900" rtl="0">
              <a:spcBef>
                <a:spcPts val="0"/>
              </a:spcBef>
              <a:spcAft>
                <a:spcPts val="600"/>
              </a:spcAft>
              <a:buSzPct val="100000"/>
            </a:pPr>
            <a:r>
              <a:rPr lang="en" sz="1200" dirty="0"/>
              <a:t>Social/Community	</a:t>
            </a:r>
            <a:r>
              <a:rPr lang="en" sz="1200" dirty="0" smtClean="0"/>
              <a:t>	</a:t>
            </a:r>
            <a:r>
              <a:rPr lang="en" sz="1200" dirty="0" smtClean="0"/>
              <a:t>$</a:t>
            </a:r>
            <a:r>
              <a:rPr lang="en" sz="1200" dirty="0"/>
              <a:t>800			</a:t>
            </a:r>
            <a:r>
              <a:rPr lang="en" sz="1200" dirty="0" smtClean="0"/>
              <a:t>1.0</a:t>
            </a:r>
            <a:r>
              <a:rPr lang="en" sz="1200" dirty="0"/>
              <a:t>%</a:t>
            </a:r>
          </a:p>
          <a:p>
            <a:pPr marL="457200" lvl="0" indent="-342900" rtl="0">
              <a:spcBef>
                <a:spcPts val="0"/>
              </a:spcBef>
              <a:spcAft>
                <a:spcPts val="600"/>
              </a:spcAft>
              <a:buSzPct val="100000"/>
            </a:pPr>
            <a:r>
              <a:rPr lang="en" sz="1200" dirty="0"/>
              <a:t>Welcome			</a:t>
            </a:r>
            <a:r>
              <a:rPr lang="en" sz="1200" dirty="0" smtClean="0"/>
              <a:t>$</a:t>
            </a:r>
            <a:r>
              <a:rPr lang="en" sz="1200" dirty="0"/>
              <a:t>500			</a:t>
            </a:r>
            <a:r>
              <a:rPr lang="en" sz="1200" dirty="0" smtClean="0"/>
              <a:t>0.7</a:t>
            </a:r>
            <a:r>
              <a:rPr lang="en" sz="1200" dirty="0"/>
              <a:t>%</a:t>
            </a:r>
          </a:p>
          <a:p>
            <a:pPr marL="457200" lvl="0" indent="-342900" rtl="0">
              <a:spcBef>
                <a:spcPts val="0"/>
              </a:spcBef>
              <a:spcAft>
                <a:spcPts val="600"/>
              </a:spcAft>
              <a:buSzPct val="100000"/>
            </a:pPr>
            <a:r>
              <a:rPr lang="en" sz="1200" dirty="0"/>
              <a:t>Misc Admin			$480			</a:t>
            </a:r>
            <a:r>
              <a:rPr lang="en" sz="1200" dirty="0" smtClean="0"/>
              <a:t>0.6</a:t>
            </a:r>
            <a:r>
              <a:rPr lang="en" sz="1200" dirty="0"/>
              <a:t>%</a:t>
            </a:r>
          </a:p>
          <a:p>
            <a:pPr lvl="0" rtl="0">
              <a:spcBef>
                <a:spcPts val="0"/>
              </a:spcBef>
              <a:buNone/>
            </a:pPr>
            <a:endParaRPr sz="1800" dirty="0"/>
          </a:p>
          <a:p>
            <a:pPr marL="457200" marR="0" lvl="0" indent="0" algn="l" rtl="0">
              <a:lnSpc>
                <a:spcPct val="115000"/>
              </a:lnSpc>
              <a:spcBef>
                <a:spcPts val="0"/>
              </a:spcBef>
              <a:spcAft>
                <a:spcPts val="1600"/>
              </a:spcAft>
              <a:buNone/>
            </a:pPr>
            <a:endParaRPr dirty="0"/>
          </a:p>
        </p:txBody>
      </p:sp>
      <p:sp>
        <p:nvSpPr>
          <p:cNvPr id="115" name="Shape 115"/>
          <p:cNvSpPr txBox="1"/>
          <p:nvPr/>
        </p:nvSpPr>
        <p:spPr>
          <a:xfrm>
            <a:off x="7793175" y="224050"/>
            <a:ext cx="5611200" cy="654600"/>
          </a:xfrm>
          <a:prstGeom prst="rect">
            <a:avLst/>
          </a:prstGeom>
          <a:noFill/>
          <a:ln>
            <a:noFill/>
          </a:ln>
        </p:spPr>
        <p:txBody>
          <a:bodyPr lIns="91425" tIns="91425" rIns="91425" bIns="91425" anchor="t" anchorCtr="0">
            <a:noAutofit/>
          </a:bodyPr>
          <a:lstStyle/>
          <a:p>
            <a:pPr lvl="0">
              <a:spcBef>
                <a:spcPts val="0"/>
              </a:spcBef>
              <a:buNone/>
            </a:pPr>
            <a:r>
              <a:rPr lang="en"/>
              <a:t>Karen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53875"/>
            <a:ext cx="8520600" cy="613200"/>
          </a:xfrm>
          <a:prstGeom prst="rect">
            <a:avLst/>
          </a:prstGeom>
        </p:spPr>
        <p:txBody>
          <a:bodyPr lIns="91425" tIns="91425" rIns="91425" bIns="91425" anchor="t" anchorCtr="0">
            <a:noAutofit/>
          </a:bodyPr>
          <a:lstStyle/>
          <a:p>
            <a:pPr lvl="0">
              <a:spcBef>
                <a:spcPts val="0"/>
              </a:spcBef>
              <a:buNone/>
            </a:pPr>
            <a:r>
              <a:rPr lang="en">
                <a:latin typeface="Times New Roman"/>
                <a:ea typeface="Times New Roman"/>
                <a:cs typeface="Times New Roman"/>
                <a:sym typeface="Times New Roman"/>
              </a:rPr>
              <a:t>2017 Budget Expense</a:t>
            </a:r>
            <a:r>
              <a:rPr lang="en"/>
              <a:t> </a:t>
            </a:r>
          </a:p>
        </p:txBody>
      </p:sp>
      <p:pic>
        <p:nvPicPr>
          <p:cNvPr id="121" name="Shape 121" descr="2016 budget graph.JPG"/>
          <p:cNvPicPr preferRelativeResize="0"/>
          <p:nvPr/>
        </p:nvPicPr>
        <p:blipFill>
          <a:blip r:embed="rId3">
            <a:alphaModFix/>
          </a:blip>
          <a:stretch>
            <a:fillRect/>
          </a:stretch>
        </p:blipFill>
        <p:spPr>
          <a:xfrm>
            <a:off x="1060650" y="1121775"/>
            <a:ext cx="7255771" cy="3780474"/>
          </a:xfrm>
          <a:prstGeom prst="rect">
            <a:avLst/>
          </a:prstGeom>
          <a:noFill/>
          <a:ln>
            <a:noFill/>
          </a:ln>
        </p:spPr>
      </p:pic>
      <p:sp>
        <p:nvSpPr>
          <p:cNvPr id="122" name="Shape 122"/>
          <p:cNvSpPr txBox="1"/>
          <p:nvPr/>
        </p:nvSpPr>
        <p:spPr>
          <a:xfrm>
            <a:off x="7793175" y="263025"/>
            <a:ext cx="5611200" cy="654600"/>
          </a:xfrm>
          <a:prstGeom prst="rect">
            <a:avLst/>
          </a:prstGeom>
          <a:noFill/>
          <a:ln>
            <a:noFill/>
          </a:ln>
        </p:spPr>
        <p:txBody>
          <a:bodyPr lIns="91425" tIns="91425" rIns="91425" bIns="91425" anchor="t" anchorCtr="0">
            <a:noAutofit/>
          </a:bodyPr>
          <a:lstStyle/>
          <a:p>
            <a:pPr lvl="0">
              <a:spcBef>
                <a:spcPts val="0"/>
              </a:spcBef>
              <a:buNone/>
            </a:pPr>
            <a:r>
              <a:rPr lang="en"/>
              <a:t>Karen</a:t>
            </a:r>
          </a:p>
          <a:p>
            <a:pPr lvl="0">
              <a:spcBef>
                <a:spcPts val="0"/>
              </a:spcBef>
              <a:buNone/>
            </a:pPr>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1135</Words>
  <Application>Microsoft Office PowerPoint</Application>
  <PresentationFormat>On-screen Show (16:9)</PresentationFormat>
  <Paragraphs>181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Times New Roman</vt:lpstr>
      <vt:lpstr>Old Standard TT</vt:lpstr>
      <vt:lpstr>paperback</vt:lpstr>
      <vt:lpstr>Wakefield HOA</vt:lpstr>
      <vt:lpstr>Current Board Members </vt:lpstr>
      <vt:lpstr>IMPORTANT “To Do” list for tonight</vt:lpstr>
      <vt:lpstr>2016 Year in Review</vt:lpstr>
      <vt:lpstr>2016 Year in Review</vt:lpstr>
      <vt:lpstr>State of the HOA Report</vt:lpstr>
      <vt:lpstr>2017 Budget Revenue</vt:lpstr>
      <vt:lpstr>2017 Budget Expense </vt:lpstr>
      <vt:lpstr>2017 Budget Expense </vt:lpstr>
      <vt:lpstr>2017 Plans for Wakefield  Try to have the annual picnic  Neighborhood Yard Sale-             Sat. June 17 Discuss new street signs Discuss saving $ for lights on walking path Need a new “Welcoming Committee”chairman </vt:lpstr>
      <vt:lpstr>Metronet</vt:lpstr>
      <vt:lpstr>Sewer Project</vt:lpstr>
      <vt:lpstr>Architectural Change Request Procedures</vt:lpstr>
      <vt:lpstr>Items that no longer need approval.</vt:lpstr>
      <vt:lpstr>Items that no longer need approval. (ctd.)</vt:lpstr>
      <vt:lpstr>Trash &amp; Storage</vt:lpstr>
      <vt:lpstr>Fencing guidelines</vt:lpstr>
      <vt:lpstr>Rental Restriction Amendment</vt:lpstr>
      <vt:lpstr>Common Courtesy Items Remember-Board members are volunteers who care about our neighborhood.  We are human and are not perfect. Please make sure dogs are not barking during quiet hours of 11pm-6am.  Please make sure dogs don’t bark for hours during the day. Pick up all dog messes when walking your pet. Make sure to remind kids not to throw the big ‘rip-rap’ rocks into the pond drains. Remind kids NOT to walk on ice on the pond. Remind kids to be respectful of the new playground. No climbing on canopy, no big kids in baby swings, no rude language or disrespect towards adults.  Facebook is a place to ask questions, share ideas, and help with safety.  It is NOT to argue about covenant violations, fireworks, etc.</vt:lpstr>
      <vt:lpstr>Election of New Board Members</vt:lpstr>
      <vt:lpstr> Final Thoughts When in doubt, ALWAYS call Meridian Management. Call Sam for covenant violations, neighborhood complaints, architectural change questions, general maintenance, etc. 317-262-4989 Close the meeting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Wakefield HOA</dc:title>
  <cp:lastModifiedBy>James Duffie</cp:lastModifiedBy>
  <cp:revision>2</cp:revision>
  <dcterms:modified xsi:type="dcterms:W3CDTF">2017-01-20T16:37:27Z</dcterms:modified>
</cp:coreProperties>
</file>